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8" r:id="rId3"/>
    <p:sldId id="260" r:id="rId4"/>
    <p:sldId id="269" r:id="rId5"/>
    <p:sldId id="261" r:id="rId6"/>
    <p:sldId id="275" r:id="rId7"/>
    <p:sldId id="276" r:id="rId8"/>
    <p:sldId id="277" r:id="rId9"/>
    <p:sldId id="267" r:id="rId10"/>
    <p:sldId id="262" r:id="rId11"/>
    <p:sldId id="273" r:id="rId12"/>
    <p:sldId id="272" r:id="rId13"/>
    <p:sldId id="271" r:id="rId14"/>
    <p:sldId id="280" r:id="rId15"/>
    <p:sldId id="291" r:id="rId16"/>
    <p:sldId id="284" r:id="rId17"/>
    <p:sldId id="282" r:id="rId18"/>
    <p:sldId id="286" r:id="rId19"/>
    <p:sldId id="287" r:id="rId20"/>
    <p:sldId id="288" r:id="rId21"/>
    <p:sldId id="289" r:id="rId22"/>
    <p:sldId id="290" r:id="rId23"/>
    <p:sldId id="285" r:id="rId24"/>
    <p:sldId id="283" r:id="rId25"/>
    <p:sldId id="278" r:id="rId26"/>
    <p:sldId id="263" r:id="rId27"/>
    <p:sldId id="292" r:id="rId28"/>
    <p:sldId id="281" r:id="rId29"/>
    <p:sldId id="279" r:id="rId30"/>
  </p:sldIdLst>
  <p:sldSz cx="12192000" cy="6858000"/>
  <p:notesSz cx="6858000" cy="9144000"/>
  <p:embeddedFontLst>
    <p:embeddedFont>
      <p:font typeface="a시네마L" panose="02020600000000000000" pitchFamily="18" charset="-127"/>
      <p:regular r:id="rId31"/>
    </p:embeddedFont>
    <p:embeddedFont>
      <p:font typeface="a시네마B" panose="02020600000000000000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430"/>
    <a:srgbClr val="35C36B"/>
    <a:srgbClr val="B1060F"/>
    <a:srgbClr val="000000"/>
    <a:srgbClr val="89050C"/>
    <a:srgbClr val="8B050C"/>
    <a:srgbClr val="E50914"/>
    <a:srgbClr val="FFFFFF"/>
    <a:srgbClr val="D81F26"/>
    <a:srgbClr val="E30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1470F-24E0-4EEE-AE8E-2C3459774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C48278-C30E-429B-A2EC-86D3636C7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CF37C-52CF-4411-8448-96AB871A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14494-2323-4447-AC34-B9B34F24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52A56-F764-4908-9089-5E7DD2FC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4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6DBF2-8A33-4E72-9646-0AF365A7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FE061A-0D96-45EA-86A9-C1F60C03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82996F-EBC3-47CD-AF46-79C68A2F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01F68-3684-428A-AE27-013AE494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CF711-7F3C-436E-B7F0-2323DC64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D363A-1AE2-4328-97A1-597D6FC56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3C2CF-4CE9-42EC-AB16-359674D7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BCDD0-EAA3-472A-8353-1683F642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6724D-68FE-490D-9867-3320673A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E064A-B501-4114-9E6F-4A23059A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7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90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112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3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20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9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6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97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EC01-14C8-4DDC-AB31-E09F5C6C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9AC1C-0B71-4E5B-AD7A-D9D8D1A9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6EE04-E861-416D-9352-DD37CD94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61137-8D77-4EF4-B555-50CC20E6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6C055-41D5-49EE-91AF-4895AF5A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7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44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0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18C6F-C38E-480F-9883-61B90BDD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42AB4E-E758-4C13-9ED2-0F3A9FBE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9A5D6-0854-4B7C-AA43-BF4FB5C5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3452D-0B9F-4084-A207-95193E4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ED1F9-5497-433C-8C35-2C4396E6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7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E5A3-D0F1-43CD-8517-ADD4B5B9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2BFBA-DE89-473F-AFAA-048C95FD6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562029-52D6-4902-B03B-1B8A1A375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EE208-9191-4E67-85CB-A2E5B43D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169911-E6A0-471F-ACFD-917DD83C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3A99D7-6914-4F5C-90EE-D7D33B6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3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0D7CF-74CC-4AF8-B05E-9A04833E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2216F-C6E2-4949-8248-C22015C5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12748A-0A2E-4B3C-A690-0604DBD66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D8101B-A2D5-4092-925C-2217F06A8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BDB118-7422-4931-868E-A018F31E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EFDE2F-D8D0-43FA-ACDD-D8D9812F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5FB5DE-915B-4CC9-8888-9B21B31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5BE108-B519-4365-BFCB-600BFB9F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F4DD-1A01-4A0C-B4F6-FB0897AA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5D3A8E-9473-4C21-83AF-4D10083F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27B5C7-B7B2-470F-AC5B-0177AD96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6A7759-654B-4C0A-8A42-C15432A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9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921D1-DCA6-40E8-B1E4-9C02A03F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A3D828-F823-4BE4-B77C-C96412B5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6B230-5457-4E6D-9EBD-9014A2B1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0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F6EAE-2142-4E3D-888A-81F1923E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AA4BC-A6FB-47AA-BD03-0DAA5113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80EC74-8F97-4109-8498-2E9C5D661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A5EF0E-6537-4AD3-A055-B221E201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38A93-5975-4266-94C8-5665C853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C5A4B7-31AF-4BBD-81FC-F108C556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F77C-852B-4D17-ACC6-8DA2D273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6D7BF6-204F-4D3D-833D-06CA6D939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5FDA2D-211D-4A12-99DD-6E779088D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BD7B63-470D-4019-93F6-15A95257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AD787-3902-4624-8617-14D71880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6431-1B08-4347-9CB2-86439532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50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B091CC-6D44-494F-AFFE-4E172238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54DE75-E135-499E-9C80-FF5A35E8A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47299-458D-46F8-8922-94156A15A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42CF9-E54D-4670-BF31-64D6CFF5631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B410A-AE69-4202-A360-78A6000B5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B2ABC-8B9D-42DD-A4CC-7A41621F2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B6DB4-1B6C-41F2-A05C-D0684C071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2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198B4-A234-4339-9DC0-F9BAF676F8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8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260DE-386A-416C-B798-8324910B91D1}"/>
              </a:ext>
            </a:extLst>
          </p:cNvPr>
          <p:cNvSpPr txBox="1"/>
          <p:nvPr/>
        </p:nvSpPr>
        <p:spPr>
          <a:xfrm>
            <a:off x="3625046" y="2379273"/>
            <a:ext cx="4941908" cy="1323439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2360"/>
              </a:avLst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5C36B"/>
                </a:solidFill>
                <a:effectLst>
                  <a:outerShdw blurRad="38100" dist="38100" dir="2700000" sx="101000" sy="101000" algn="tl">
                    <a:srgbClr val="4C7430">
                      <a:alpha val="93725"/>
                    </a:srgbClr>
                  </a:outerShdw>
                  <a:reflection stA="45000" endPos="0" dist="50800" dir="5400000" sy="-100000" algn="bl" rotWithShape="0"/>
                </a:effectLst>
                <a:ea typeface="Kozuka Gothic Pro B" panose="020B0800000000000000" pitchFamily="34" charset="-128"/>
                <a:cs typeface="Noto Sans ExtBd" panose="020B0902040504020204" pitchFamily="34"/>
              </a:rPr>
              <a:t>VUEFLIX</a:t>
            </a:r>
            <a:endParaRPr lang="ko-KR" altLang="en-US" sz="7200" b="1" dirty="0">
              <a:solidFill>
                <a:srgbClr val="35C36B"/>
              </a:solidFill>
              <a:effectLst>
                <a:outerShdw blurRad="38100" dist="38100" dir="2700000" sx="101000" sy="101000" algn="tl">
                  <a:srgbClr val="4C7430">
                    <a:alpha val="93725"/>
                  </a:srgbClr>
                </a:outerShdw>
                <a:reflection stA="45000" endPos="0" dist="50800" dir="5400000" sy="-100000" algn="bl" rotWithShape="0"/>
              </a:effectLst>
              <a:cs typeface="Noto Sans ExtBd" panose="020B09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63D98-B09F-456B-A48F-8E5ACF2E609B}"/>
              </a:ext>
            </a:extLst>
          </p:cNvPr>
          <p:cNvSpPr txBox="1"/>
          <p:nvPr/>
        </p:nvSpPr>
        <p:spPr>
          <a:xfrm>
            <a:off x="3369653" y="3933558"/>
            <a:ext cx="545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애효</a:t>
            </a:r>
            <a:r>
              <a:rPr lang="en-US" altLang="ko-KR" sz="2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영화나 보자</a:t>
            </a:r>
            <a:endParaRPr lang="ko-KR" altLang="en-US" sz="2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51347" y="593940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0731071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고승효</a:t>
            </a:r>
            <a:endParaRPr lang="en-US" altLang="ko-KR" dirty="0" smtClean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0731678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8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354218" y="1239391"/>
            <a:ext cx="494190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🎥 </a:t>
            </a:r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Movie Detail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기능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49221" y="2118094"/>
            <a:ext cx="2792035" cy="4065347"/>
            <a:chOff x="412982" y="1768705"/>
            <a:chExt cx="2792035" cy="406534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B589C9-5B22-491B-A68C-D81357FA4DD6}"/>
                </a:ext>
              </a:extLst>
            </p:cNvPr>
            <p:cNvSpPr txBox="1"/>
            <p:nvPr/>
          </p:nvSpPr>
          <p:spPr>
            <a:xfrm>
              <a:off x="412982" y="5249277"/>
              <a:ext cx="2792035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영화 상세정보 제공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(overview, actor, director …)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2983" y="1768705"/>
              <a:ext cx="2595156" cy="3450955"/>
              <a:chOff x="412983" y="1768705"/>
              <a:chExt cx="2595156" cy="345095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6CF622B-1CA8-4A02-B57C-EDC29FF3ABF1}"/>
                  </a:ext>
                </a:extLst>
              </p:cNvPr>
              <p:cNvSpPr/>
              <p:nvPr/>
            </p:nvSpPr>
            <p:spPr>
              <a:xfrm>
                <a:off x="412983" y="1768705"/>
                <a:ext cx="2595156" cy="293061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A00C72-1D5B-40AE-B5E8-7FFC7637B1D3}"/>
                  </a:ext>
                </a:extLst>
              </p:cNvPr>
              <p:cNvSpPr txBox="1"/>
              <p:nvPr/>
            </p:nvSpPr>
            <p:spPr>
              <a:xfrm>
                <a:off x="412983" y="4850328"/>
                <a:ext cx="2595156" cy="369332"/>
              </a:xfrm>
              <a:prstGeom prst="rect">
                <a:avLst/>
              </a:prstGeom>
              <a:noFill/>
            </p:spPr>
            <p:txBody>
              <a:bodyPr wrap="square" lIns="9000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시네마L" panose="02020600000000000000" pitchFamily="18" charset="-127"/>
                    <a:ea typeface="a시네마L" panose="02020600000000000000" pitchFamily="18" charset="-127"/>
                    <a:cs typeface="Noto Sans ExtBd" panose="020B0902040504020204" pitchFamily="34"/>
                  </a:rPr>
                  <a:t>Movie Detail</a:t>
                </a:r>
                <a:endParaRPr lang="ko-KR" altLang="en-US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endParaRPr>
              </a:p>
            </p:txBody>
          </p:sp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4F561F6B-4DBA-E721-7F77-A3CD8941A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99" y="2173814"/>
                <a:ext cx="2120397" cy="2120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3372848" y="2118094"/>
            <a:ext cx="2595156" cy="3819126"/>
            <a:chOff x="3336609" y="1768705"/>
            <a:chExt cx="2595156" cy="381912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5CFB46-18EE-4BAD-8CD3-F3E8BE843EEE}"/>
                </a:ext>
              </a:extLst>
            </p:cNvPr>
            <p:cNvSpPr/>
            <p:nvPr/>
          </p:nvSpPr>
          <p:spPr>
            <a:xfrm>
              <a:off x="3336609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BB1746-F553-4A38-99CC-08B97E63A49B}"/>
                </a:ext>
              </a:extLst>
            </p:cNvPr>
            <p:cNvSpPr txBox="1"/>
            <p:nvPr/>
          </p:nvSpPr>
          <p:spPr>
            <a:xfrm>
              <a:off x="3336609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Actor &amp; Director Info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50C48E-A557-4639-97D8-C0780988F1AA}"/>
                </a:ext>
              </a:extLst>
            </p:cNvPr>
            <p:cNvSpPr txBox="1"/>
            <p:nvPr/>
          </p:nvSpPr>
          <p:spPr>
            <a:xfrm>
              <a:off x="3336609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배우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감독 상세정보 제공</a:t>
              </a:r>
            </a:p>
          </p:txBody>
        </p: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094D4842-04AD-4DC6-EA71-2A291D8C9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414" y="2018878"/>
              <a:ext cx="2543545" cy="25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296474" y="2118094"/>
            <a:ext cx="2595156" cy="3819126"/>
            <a:chOff x="6260235" y="1768705"/>
            <a:chExt cx="2595156" cy="38191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3B9C31-2CBD-4A3D-90FE-905A7E3D2F11}"/>
                </a:ext>
              </a:extLst>
            </p:cNvPr>
            <p:cNvSpPr txBox="1"/>
            <p:nvPr/>
          </p:nvSpPr>
          <p:spPr>
            <a:xfrm>
              <a:off x="6260235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Like &amp; Review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BF3D77-C94D-41A6-9D1E-617408735B3B}"/>
                </a:ext>
              </a:extLst>
            </p:cNvPr>
            <p:cNvSpPr txBox="1"/>
            <p:nvPr/>
          </p:nvSpPr>
          <p:spPr>
            <a:xfrm>
              <a:off x="6260235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영화 좋아요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한줄평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제공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8CE3BE8-050D-226C-7BD2-2B20AA1E0D38}"/>
                </a:ext>
              </a:extLst>
            </p:cNvPr>
            <p:cNvGrpSpPr/>
            <p:nvPr/>
          </p:nvGrpSpPr>
          <p:grpSpPr>
            <a:xfrm>
              <a:off x="6260235" y="1768705"/>
              <a:ext cx="2595156" cy="2930618"/>
              <a:chOff x="6260235" y="1768705"/>
              <a:chExt cx="2595156" cy="293061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70B6A1A-6C49-47D6-8C5C-8F48671E229F}"/>
                  </a:ext>
                </a:extLst>
              </p:cNvPr>
              <p:cNvSpPr/>
              <p:nvPr/>
            </p:nvSpPr>
            <p:spPr>
              <a:xfrm>
                <a:off x="6260235" y="1768705"/>
                <a:ext cx="2595156" cy="293061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C39FB64A-B132-3CAE-CD2A-BA23559852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3739" y="1801986"/>
                <a:ext cx="1743925" cy="1743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>
                <a:extLst>
                  <a:ext uri="{FF2B5EF4-FFF2-40B4-BE49-F238E27FC236}">
                    <a16:creationId xmlns:a16="http://schemas.microsoft.com/office/drawing/2014/main" id="{6EB61313-FE64-47FC-A004-16D107C20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8362" y="3093949"/>
                <a:ext cx="1468474" cy="1468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9220100" y="2118094"/>
            <a:ext cx="2595156" cy="3819126"/>
            <a:chOff x="9183861" y="1768705"/>
            <a:chExt cx="2595156" cy="381912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80E74-1924-47B1-9BC3-596CCAEDE174}"/>
                </a:ext>
              </a:extLst>
            </p:cNvPr>
            <p:cNvSpPr/>
            <p:nvPr/>
          </p:nvSpPr>
          <p:spPr>
            <a:xfrm>
              <a:off x="9183861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599030F-2933-49CC-B93D-FC7B61529C3C}"/>
                </a:ext>
              </a:extLst>
            </p:cNvPr>
            <p:cNvSpPr txBox="1"/>
            <p:nvPr/>
          </p:nvSpPr>
          <p:spPr>
            <a:xfrm>
              <a:off x="9183861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Review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50AF5E-334D-485B-B488-FC10FD12D398}"/>
                </a:ext>
              </a:extLst>
            </p:cNvPr>
            <p:cNvSpPr txBox="1"/>
            <p:nvPr/>
          </p:nvSpPr>
          <p:spPr>
            <a:xfrm>
              <a:off x="9183861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해당 영화의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한줄평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5CC26693-E4E2-E61F-E153-5375A3BE8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415" y="2173815"/>
              <a:ext cx="2120396" cy="212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79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354218" y="1239391"/>
            <a:ext cx="757058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👪 </a:t>
            </a:r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Community</a:t>
            </a:r>
            <a:r>
              <a:rPr lang="ko-KR" altLang="en-US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유저들의 자유로운 소통 공간 활성화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기능 설명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3548" y="2118094"/>
            <a:ext cx="2595156" cy="3819126"/>
            <a:chOff x="412983" y="1768705"/>
            <a:chExt cx="2595156" cy="38191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CF622B-1CA8-4A02-B57C-EDC29FF3ABF1}"/>
                </a:ext>
              </a:extLst>
            </p:cNvPr>
            <p:cNvSpPr/>
            <p:nvPr/>
          </p:nvSpPr>
          <p:spPr>
            <a:xfrm>
              <a:off x="412983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A00C72-1D5B-40AE-B5E8-7FFC7637B1D3}"/>
                </a:ext>
              </a:extLst>
            </p:cNvPr>
            <p:cNvSpPr txBox="1"/>
            <p:nvPr/>
          </p:nvSpPr>
          <p:spPr>
            <a:xfrm>
              <a:off x="412983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Review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B589C9-5B22-491B-A68C-D81357FA4DD6}"/>
                </a:ext>
              </a:extLst>
            </p:cNvPr>
            <p:cNvSpPr txBox="1"/>
            <p:nvPr/>
          </p:nvSpPr>
          <p:spPr>
            <a:xfrm>
              <a:off x="412983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Review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작성</a:t>
              </a: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8F53591-5D29-4947-6C3D-9ACE4C476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61" y="194194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6668025" y="2118094"/>
            <a:ext cx="2595156" cy="3819126"/>
            <a:chOff x="3336609" y="1768705"/>
            <a:chExt cx="2595156" cy="381912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5CFB46-18EE-4BAD-8CD3-F3E8BE843EEE}"/>
                </a:ext>
              </a:extLst>
            </p:cNvPr>
            <p:cNvSpPr/>
            <p:nvPr/>
          </p:nvSpPr>
          <p:spPr>
            <a:xfrm>
              <a:off x="3336609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BB1746-F553-4A38-99CC-08B97E63A49B}"/>
                </a:ext>
              </a:extLst>
            </p:cNvPr>
            <p:cNvSpPr txBox="1"/>
            <p:nvPr/>
          </p:nvSpPr>
          <p:spPr>
            <a:xfrm>
              <a:off x="3336609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Comment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50C48E-A557-4639-97D8-C0780988F1AA}"/>
                </a:ext>
              </a:extLst>
            </p:cNvPr>
            <p:cNvSpPr txBox="1"/>
            <p:nvPr/>
          </p:nvSpPr>
          <p:spPr>
            <a:xfrm>
              <a:off x="3336609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Comments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통한 소통</a:t>
              </a:r>
            </a:p>
          </p:txBody>
        </p: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3E39DDBD-BCC2-FD67-F105-843D5A122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254" y="2158994"/>
              <a:ext cx="2034309" cy="2034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21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354218" y="1239391"/>
            <a:ext cx="494190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👻 </a:t>
            </a:r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USER’S </a:t>
            </a:r>
            <a:r>
              <a:rPr lang="en-US" altLang="ko-KR" sz="20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PROFILE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기능 설명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743384" y="2118094"/>
            <a:ext cx="2595156" cy="3819126"/>
            <a:chOff x="6260235" y="1768705"/>
            <a:chExt cx="2595156" cy="38191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0B6A1A-6C49-47D6-8C5C-8F48671E229F}"/>
                </a:ext>
              </a:extLst>
            </p:cNvPr>
            <p:cNvSpPr/>
            <p:nvPr/>
          </p:nvSpPr>
          <p:spPr>
            <a:xfrm>
              <a:off x="6260235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3B9C31-2CBD-4A3D-90FE-905A7E3D2F11}"/>
                </a:ext>
              </a:extLst>
            </p:cNvPr>
            <p:cNvSpPr txBox="1"/>
            <p:nvPr/>
          </p:nvSpPr>
          <p:spPr>
            <a:xfrm>
              <a:off x="6260235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Like Director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BF3D77-C94D-41A6-9D1E-617408735B3B}"/>
                </a:ext>
              </a:extLst>
            </p:cNvPr>
            <p:cNvSpPr txBox="1"/>
            <p:nvPr/>
          </p:nvSpPr>
          <p:spPr>
            <a:xfrm>
              <a:off x="6260235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좋아요 한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감독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34439AA-0557-713E-59B0-242E10B02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268" y="1998929"/>
              <a:ext cx="2571090" cy="257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816460" y="2118094"/>
            <a:ext cx="2644036" cy="3819126"/>
            <a:chOff x="3322660" y="1768705"/>
            <a:chExt cx="2644036" cy="381912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5CFB46-18EE-4BAD-8CD3-F3E8BE843EEE}"/>
                </a:ext>
              </a:extLst>
            </p:cNvPr>
            <p:cNvSpPr/>
            <p:nvPr/>
          </p:nvSpPr>
          <p:spPr>
            <a:xfrm>
              <a:off x="3336609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BB1746-F553-4A38-99CC-08B97E63A49B}"/>
                </a:ext>
              </a:extLst>
            </p:cNvPr>
            <p:cNvSpPr txBox="1"/>
            <p:nvPr/>
          </p:nvSpPr>
          <p:spPr>
            <a:xfrm>
              <a:off x="3336609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Like Actor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50C48E-A557-4639-97D8-C0780988F1AA}"/>
                </a:ext>
              </a:extLst>
            </p:cNvPr>
            <p:cNvSpPr txBox="1"/>
            <p:nvPr/>
          </p:nvSpPr>
          <p:spPr>
            <a:xfrm>
              <a:off x="3336609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좋아요 한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배우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BF78671-F7AE-2DF6-2EF2-4572B2154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660" y="1925983"/>
              <a:ext cx="2644036" cy="264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938416" y="2118094"/>
            <a:ext cx="2595156" cy="3819126"/>
            <a:chOff x="412983" y="1768705"/>
            <a:chExt cx="2595156" cy="38191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CF622B-1CA8-4A02-B57C-EDC29FF3ABF1}"/>
                </a:ext>
              </a:extLst>
            </p:cNvPr>
            <p:cNvSpPr/>
            <p:nvPr/>
          </p:nvSpPr>
          <p:spPr>
            <a:xfrm>
              <a:off x="412983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A00C72-1D5B-40AE-B5E8-7FFC7637B1D3}"/>
                </a:ext>
              </a:extLst>
            </p:cNvPr>
            <p:cNvSpPr txBox="1"/>
            <p:nvPr/>
          </p:nvSpPr>
          <p:spPr>
            <a:xfrm>
              <a:off x="412983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Like Movie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B589C9-5B22-491B-A68C-D81357FA4DD6}"/>
                </a:ext>
              </a:extLst>
            </p:cNvPr>
            <p:cNvSpPr txBox="1"/>
            <p:nvPr/>
          </p:nvSpPr>
          <p:spPr>
            <a:xfrm>
              <a:off x="412983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좋아요 한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영화</a:t>
              </a:r>
            </a:p>
          </p:txBody>
        </p: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92A42F79-C44E-86B3-96A3-FC60EAF2E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14" y="1925983"/>
              <a:ext cx="2372885" cy="2372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71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354218" y="1239391"/>
            <a:ext cx="757058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👻 </a:t>
            </a:r>
            <a:r>
              <a:rPr lang="en-US" altLang="ko-KR" sz="20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USER’S PROFILE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기능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749173" y="2118094"/>
            <a:ext cx="2595156" cy="3819126"/>
            <a:chOff x="6820425" y="2239716"/>
            <a:chExt cx="2595156" cy="3819126"/>
          </a:xfrm>
        </p:grpSpPr>
        <p:grpSp>
          <p:nvGrpSpPr>
            <p:cNvPr id="2" name="그룹 1"/>
            <p:cNvGrpSpPr/>
            <p:nvPr/>
          </p:nvGrpSpPr>
          <p:grpSpPr>
            <a:xfrm>
              <a:off x="6820425" y="2239716"/>
              <a:ext cx="2595156" cy="3819126"/>
              <a:chOff x="3336609" y="1768705"/>
              <a:chExt cx="2595156" cy="381912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75CFB46-18EE-4BAD-8CD3-F3E8BE843EEE}"/>
                  </a:ext>
                </a:extLst>
              </p:cNvPr>
              <p:cNvSpPr/>
              <p:nvPr/>
            </p:nvSpPr>
            <p:spPr>
              <a:xfrm>
                <a:off x="3336609" y="1768705"/>
                <a:ext cx="2595156" cy="293061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BB1746-F553-4A38-99CC-08B97E63A49B}"/>
                  </a:ext>
                </a:extLst>
              </p:cNvPr>
              <p:cNvSpPr txBox="1"/>
              <p:nvPr/>
            </p:nvSpPr>
            <p:spPr>
              <a:xfrm>
                <a:off x="3336609" y="4850328"/>
                <a:ext cx="2595156" cy="369332"/>
              </a:xfrm>
              <a:prstGeom prst="rect">
                <a:avLst/>
              </a:prstGeom>
              <a:noFill/>
            </p:spPr>
            <p:txBody>
              <a:bodyPr wrap="square" lIns="9000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a시네마L" panose="02020600000000000000" pitchFamily="18" charset="-127"/>
                    <a:ea typeface="a시네마L" panose="02020600000000000000" pitchFamily="18" charset="-127"/>
                    <a:cs typeface="Noto Sans ExtBd" panose="020B0902040504020204" pitchFamily="34"/>
                  </a:rPr>
                  <a:t>Hate Genre</a:t>
                </a:r>
                <a:endParaRPr lang="ko-KR" altLang="en-US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0C48E-A557-4639-97D8-C0780988F1AA}"/>
                  </a:ext>
                </a:extLst>
              </p:cNvPr>
              <p:cNvSpPr txBox="1"/>
              <p:nvPr/>
            </p:nvSpPr>
            <p:spPr>
              <a:xfrm>
                <a:off x="3336609" y="5249277"/>
                <a:ext cx="2595156" cy="338554"/>
              </a:xfrm>
              <a:prstGeom prst="rect">
                <a:avLst/>
              </a:prstGeom>
              <a:noFill/>
            </p:spPr>
            <p:txBody>
              <a:bodyPr wrap="square" lIns="90000" rtlCol="0">
                <a:spAutoFit/>
              </a:bodyPr>
              <a:lstStyle/>
              <a:p>
                <a:r>
                  <a:rPr lang="ko-KR" altLang="en-US" sz="1600" dirty="0" err="1" smtClean="0">
                    <a:solidFill>
                      <a:schemeClr val="bg1">
                        <a:lumMod val="75000"/>
                      </a:schemeClr>
                    </a:solidFill>
                    <a:latin typeface="a시네마L" panose="02020600000000000000" pitchFamily="18" charset="-127"/>
                    <a:ea typeface="a시네마L" panose="02020600000000000000" pitchFamily="18" charset="-127"/>
                    <a:cs typeface="Noto Sans ExtBd" panose="020B0902040504020204" pitchFamily="34"/>
                  </a:rPr>
                  <a:t>비선호</a:t>
                </a:r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a시네마L" panose="02020600000000000000" pitchFamily="18" charset="-127"/>
                    <a:ea typeface="a시네마L" panose="02020600000000000000" pitchFamily="18" charset="-127"/>
                    <a:cs typeface="Noto Sans ExtBd" panose="020B0902040504020204" pitchFamily="34"/>
                  </a:rPr>
                  <a:t> 장르 선택 기능 제공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endParaRPr>
              </a:p>
            </p:txBody>
          </p:sp>
        </p:grpSp>
        <p:pic>
          <p:nvPicPr>
            <p:cNvPr id="26" name="Picture 2" descr="https://cdn-icons.flaticon.com/png/512/1358/premium/1358126.png?token=exp=1653596043~hmac=b156c2294e16b022b39dbdf870c318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037" y="2606191"/>
              <a:ext cx="2051931" cy="205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2960946" y="2118094"/>
            <a:ext cx="2595156" cy="3819126"/>
            <a:chOff x="412983" y="1768705"/>
            <a:chExt cx="2595156" cy="381912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6CF622B-1CA8-4A02-B57C-EDC29FF3ABF1}"/>
                </a:ext>
              </a:extLst>
            </p:cNvPr>
            <p:cNvSpPr/>
            <p:nvPr/>
          </p:nvSpPr>
          <p:spPr>
            <a:xfrm>
              <a:off x="412983" y="1768705"/>
              <a:ext cx="2595156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A00C72-1D5B-40AE-B5E8-7FFC7637B1D3}"/>
                </a:ext>
              </a:extLst>
            </p:cNvPr>
            <p:cNvSpPr txBox="1"/>
            <p:nvPr/>
          </p:nvSpPr>
          <p:spPr>
            <a:xfrm>
              <a:off x="412983" y="4850328"/>
              <a:ext cx="2595156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Review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B589C9-5B22-491B-A68C-D81357FA4DD6}"/>
                </a:ext>
              </a:extLst>
            </p:cNvPr>
            <p:cNvSpPr txBox="1"/>
            <p:nvPr/>
          </p:nvSpPr>
          <p:spPr>
            <a:xfrm>
              <a:off x="412983" y="5249277"/>
              <a:ext cx="2595156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Review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작성</a:t>
              </a:r>
            </a:p>
          </p:txBody>
        </p:sp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E8F53591-5D29-4947-6C3D-9ACE4C476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61" y="194194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62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 lying on sofa infront of TV">
            <a:extLst>
              <a:ext uri="{FF2B5EF4-FFF2-40B4-BE49-F238E27FC236}">
                <a16:creationId xmlns:a16="http://schemas.microsoft.com/office/drawing/2014/main" id="{1731E7DD-254B-4212-962E-FF81A09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24516" cy="68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250C8-A463-410B-B383-35E9F57FC492}"/>
              </a:ext>
            </a:extLst>
          </p:cNvPr>
          <p:cNvSpPr txBox="1"/>
          <p:nvPr/>
        </p:nvSpPr>
        <p:spPr>
          <a:xfrm>
            <a:off x="5475533" y="2841780"/>
            <a:ext cx="607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실제 적용된 화면</a:t>
            </a:r>
            <a:endParaRPr lang="ko-KR" altLang="en-US" sz="3600" dirty="0">
              <a:solidFill>
                <a:schemeClr val="bg1"/>
              </a:solidFill>
              <a:cs typeface="Noto Sans ExtBd" panose="020B0902040504020204" pitchFamily="34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566444-A08C-4CCD-8945-A43EB0763C50}"/>
              </a:ext>
            </a:extLst>
          </p:cNvPr>
          <p:cNvCxnSpPr>
            <a:cxnSpLocks/>
          </p:cNvCxnSpPr>
          <p:nvPr/>
        </p:nvCxnSpPr>
        <p:spPr>
          <a:xfrm>
            <a:off x="5475533" y="3783629"/>
            <a:ext cx="4823236" cy="0"/>
          </a:xfrm>
          <a:prstGeom prst="line">
            <a:avLst/>
          </a:prstGeom>
          <a:ln w="38100">
            <a:solidFill>
              <a:srgbClr val="B106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처리 1"/>
          <p:cNvSpPr/>
          <p:nvPr/>
        </p:nvSpPr>
        <p:spPr>
          <a:xfrm>
            <a:off x="1710047" y="1555668"/>
            <a:ext cx="997527" cy="35625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7" y="1663516"/>
            <a:ext cx="902525" cy="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Accounts – Login / Logout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4217" y="2013902"/>
            <a:ext cx="5352101" cy="3617746"/>
            <a:chOff x="354217" y="2013902"/>
            <a:chExt cx="5352101" cy="36177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Login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03D9036-9C72-9429-7E19-F28EA2F08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17" y="2722728"/>
              <a:ext cx="5352099" cy="2908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477000" y="2013902"/>
            <a:ext cx="5360782" cy="3604707"/>
            <a:chOff x="6477000" y="2013902"/>
            <a:chExt cx="5360782" cy="360470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Logout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DB8B572B-C851-6EE9-9C08-167E3C37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2720482"/>
              <a:ext cx="5360780" cy="289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83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Accounts – Signup / </a:t>
            </a:r>
            <a:r>
              <a:rPr lang="ko-KR" altLang="en-US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관리자 뷰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4217" y="2013902"/>
            <a:ext cx="5352101" cy="3604707"/>
            <a:chOff x="354217" y="2013902"/>
            <a:chExt cx="5352101" cy="360470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 err="1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SignUp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B0F748B-C5FE-3B16-5271-99263A212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13" r="5389" b="7933"/>
            <a:stretch/>
          </p:blipFill>
          <p:spPr>
            <a:xfrm>
              <a:off x="354217" y="2722727"/>
              <a:ext cx="5352100" cy="2895882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5680" y="2013902"/>
            <a:ext cx="5352102" cy="3604707"/>
            <a:chOff x="6485680" y="2013902"/>
            <a:chExt cx="5352102" cy="3604707"/>
          </a:xfrm>
        </p:grpSpPr>
        <p:grpSp>
          <p:nvGrpSpPr>
            <p:cNvPr id="7" name="그룹 6"/>
            <p:cNvGrpSpPr/>
            <p:nvPr/>
          </p:nvGrpSpPr>
          <p:grpSpPr>
            <a:xfrm>
              <a:off x="6485681" y="2013902"/>
              <a:ext cx="5352101" cy="3604707"/>
              <a:chOff x="6485681" y="2013902"/>
              <a:chExt cx="5352101" cy="3604707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52E22A77-485D-40F2-89A3-FD8F1079ECC3}"/>
                  </a:ext>
                </a:extLst>
              </p:cNvPr>
              <p:cNvSpPr/>
              <p:nvPr/>
            </p:nvSpPr>
            <p:spPr>
              <a:xfrm>
                <a:off x="6485681" y="2722727"/>
                <a:ext cx="5352100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BB37CD9-07EF-4D6F-A189-C64A8550759F}"/>
                  </a:ext>
                </a:extLst>
              </p:cNvPr>
              <p:cNvSpPr/>
              <p:nvPr/>
            </p:nvSpPr>
            <p:spPr>
              <a:xfrm>
                <a:off x="6485682" y="2013902"/>
                <a:ext cx="5352100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000" dirty="0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관리자 뷰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2544" r="2595"/>
            <a:stretch/>
          </p:blipFill>
          <p:spPr>
            <a:xfrm>
              <a:off x="6485680" y="2722727"/>
              <a:ext cx="5352101" cy="2895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4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54216" y="2013902"/>
            <a:ext cx="5352103" cy="3604707"/>
            <a:chOff x="6485679" y="2013902"/>
            <a:chExt cx="5352103" cy="360470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Home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28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IMG</a:t>
              </a:r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00917B4-3141-D6F5-F792-527A76CEE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641"/>
            <a:stretch/>
          </p:blipFill>
          <p:spPr>
            <a:xfrm>
              <a:off x="6485679" y="2722727"/>
              <a:ext cx="5352102" cy="289588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Movies - Home / Recommended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85679" y="2013902"/>
            <a:ext cx="5352102" cy="3604707"/>
            <a:chOff x="354216" y="2013902"/>
            <a:chExt cx="5352102" cy="360470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Recommended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C6CCB6-B8CE-9745-0FF9-2BA36AA53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18"/>
            <a:stretch/>
          </p:blipFill>
          <p:spPr>
            <a:xfrm>
              <a:off x="354216" y="2722727"/>
              <a:ext cx="5352101" cy="2895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6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Movies - Detail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4217" y="2013902"/>
            <a:ext cx="5352101" cy="3604707"/>
            <a:chOff x="354217" y="2013902"/>
            <a:chExt cx="5352101" cy="360470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DETAIL) </a:t>
                </a:r>
                <a:r>
                  <a:rPr lang="en-US" altLang="ko-KR" sz="2000" dirty="0" err="1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Movie_Info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07B49466-C571-034B-AEB0-313E2BEEB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" r="356" b="4018"/>
            <a:stretch/>
          </p:blipFill>
          <p:spPr bwMode="auto">
            <a:xfrm>
              <a:off x="354217" y="2722727"/>
              <a:ext cx="5352100" cy="289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6485681" y="2013902"/>
            <a:ext cx="5352101" cy="3604707"/>
            <a:chOff x="6485681" y="2013902"/>
            <a:chExt cx="5352101" cy="360470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DETAIL) Director / Actor’s Movie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26058097-0B8A-75D5-3B75-194DD9782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r="9807" b="20357"/>
            <a:stretch/>
          </p:blipFill>
          <p:spPr bwMode="auto">
            <a:xfrm>
              <a:off x="6485681" y="2715191"/>
              <a:ext cx="5352100" cy="2903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81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Movies – Detail / Director - Detail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4217" y="2013902"/>
            <a:ext cx="5364163" cy="3608623"/>
            <a:chOff x="354217" y="2013902"/>
            <a:chExt cx="5364163" cy="360862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DETAIL) Review / Star Rating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6106C4-4A0D-020D-39DB-6BE0D400D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58" t="41470" r="20112" b="-1"/>
            <a:stretch/>
          </p:blipFill>
          <p:spPr>
            <a:xfrm>
              <a:off x="354217" y="2726643"/>
              <a:ext cx="5364163" cy="2895882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6473617" y="2013902"/>
            <a:ext cx="5373389" cy="3635848"/>
            <a:chOff x="6473617" y="2013902"/>
            <a:chExt cx="5373389" cy="36358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DETAIL) Director </a:t>
              </a:r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Detail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9941FBD4-796E-001A-4244-54883EA37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7" t="6291" r="15092" b="24458"/>
            <a:stretch/>
          </p:blipFill>
          <p:spPr bwMode="auto">
            <a:xfrm>
              <a:off x="6473617" y="2722727"/>
              <a:ext cx="5373389" cy="2927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22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00E2E0A-F588-4491-9A65-97A8F4C9010F}"/>
              </a:ext>
            </a:extLst>
          </p:cNvPr>
          <p:cNvSpPr txBox="1"/>
          <p:nvPr/>
        </p:nvSpPr>
        <p:spPr>
          <a:xfrm>
            <a:off x="6355080" y="1301077"/>
            <a:ext cx="4994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Noto Sans ExtBd" panose="020B0902040504020204" pitchFamily="34"/>
              </a:rPr>
              <a:t>CONTENTS</a:t>
            </a:r>
            <a:endParaRPr lang="ko-KR" altLang="en-US" sz="4000" dirty="0">
              <a:solidFill>
                <a:schemeClr val="bg1"/>
              </a:solidFill>
              <a:cs typeface="Noto Sans ExtBd" panose="020B0902040504020204" pitchFamily="34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5138F4-FD1F-4E1C-8B95-0DEF991A3A65}"/>
              </a:ext>
            </a:extLst>
          </p:cNvPr>
          <p:cNvSpPr/>
          <p:nvPr/>
        </p:nvSpPr>
        <p:spPr>
          <a:xfrm>
            <a:off x="-7156716" y="58489"/>
            <a:ext cx="3441243" cy="5902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4F2947-6271-4B77-87EB-E5002D1419A9}"/>
              </a:ext>
            </a:extLst>
          </p:cNvPr>
          <p:cNvGrpSpPr/>
          <p:nvPr/>
        </p:nvGrpSpPr>
        <p:grpSpPr>
          <a:xfrm>
            <a:off x="-6690087" y="644273"/>
            <a:ext cx="2593473" cy="4726475"/>
            <a:chOff x="13171104" y="-199157"/>
            <a:chExt cx="2593473" cy="47264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61321E-B269-4DA5-98CE-307BFD4980DF}"/>
                </a:ext>
              </a:extLst>
            </p:cNvPr>
            <p:cNvSpPr/>
            <p:nvPr/>
          </p:nvSpPr>
          <p:spPr>
            <a:xfrm>
              <a:off x="13171104" y="-199157"/>
              <a:ext cx="915343" cy="4726475"/>
            </a:xfrm>
            <a:custGeom>
              <a:avLst/>
              <a:gdLst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914400 w 914400"/>
                <a:gd name="connsiteY2" fmla="*/ 472160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91540 w 914400"/>
                <a:gd name="connsiteY2" fmla="*/ 45844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76300 w 914400"/>
                <a:gd name="connsiteY2" fmla="*/ 46225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4721602">
                  <a:moveTo>
                    <a:pt x="0" y="0"/>
                  </a:moveTo>
                  <a:lnTo>
                    <a:pt x="914400" y="0"/>
                  </a:lnTo>
                  <a:lnTo>
                    <a:pt x="876300" y="4622542"/>
                  </a:lnTo>
                  <a:lnTo>
                    <a:pt x="0" y="4721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0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7">
              <a:extLst>
                <a:ext uri="{FF2B5EF4-FFF2-40B4-BE49-F238E27FC236}">
                  <a16:creationId xmlns:a16="http://schemas.microsoft.com/office/drawing/2014/main" id="{F6648F83-FC0C-479C-8DC1-E72B1FB0BD33}"/>
                </a:ext>
              </a:extLst>
            </p:cNvPr>
            <p:cNvSpPr/>
            <p:nvPr/>
          </p:nvSpPr>
          <p:spPr>
            <a:xfrm flipH="1">
              <a:off x="14849234" y="-199157"/>
              <a:ext cx="915343" cy="4726475"/>
            </a:xfrm>
            <a:custGeom>
              <a:avLst/>
              <a:gdLst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914400 w 914400"/>
                <a:gd name="connsiteY2" fmla="*/ 472160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91540 w 914400"/>
                <a:gd name="connsiteY2" fmla="*/ 45844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76300 w 914400"/>
                <a:gd name="connsiteY2" fmla="*/ 46225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4721602">
                  <a:moveTo>
                    <a:pt x="0" y="0"/>
                  </a:moveTo>
                  <a:lnTo>
                    <a:pt x="914400" y="0"/>
                  </a:lnTo>
                  <a:lnTo>
                    <a:pt x="876300" y="4622542"/>
                  </a:lnTo>
                  <a:lnTo>
                    <a:pt x="0" y="4721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0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7">
              <a:extLst>
                <a:ext uri="{FF2B5EF4-FFF2-40B4-BE49-F238E27FC236}">
                  <a16:creationId xmlns:a16="http://schemas.microsoft.com/office/drawing/2014/main" id="{69C14E0D-2658-401F-9516-E2FBD206D27D}"/>
                </a:ext>
              </a:extLst>
            </p:cNvPr>
            <p:cNvSpPr/>
            <p:nvPr/>
          </p:nvSpPr>
          <p:spPr>
            <a:xfrm>
              <a:off x="13171104" y="-199157"/>
              <a:ext cx="2593473" cy="4726475"/>
            </a:xfrm>
            <a:custGeom>
              <a:avLst/>
              <a:gdLst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914400 w 914400"/>
                <a:gd name="connsiteY2" fmla="*/ 472160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91540 w 914400"/>
                <a:gd name="connsiteY2" fmla="*/ 45844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914400"/>
                <a:gd name="connsiteY0" fmla="*/ 0 h 4721602"/>
                <a:gd name="connsiteX1" fmla="*/ 914400 w 914400"/>
                <a:gd name="connsiteY1" fmla="*/ 0 h 4721602"/>
                <a:gd name="connsiteX2" fmla="*/ 876300 w 914400"/>
                <a:gd name="connsiteY2" fmla="*/ 4622542 h 4721602"/>
                <a:gd name="connsiteX3" fmla="*/ 0 w 914400"/>
                <a:gd name="connsiteY3" fmla="*/ 4721602 h 4721602"/>
                <a:gd name="connsiteX4" fmla="*/ 0 w 914400"/>
                <a:gd name="connsiteY4" fmla="*/ 0 h 4721602"/>
                <a:gd name="connsiteX0" fmla="*/ 0 w 2567940"/>
                <a:gd name="connsiteY0" fmla="*/ 0 h 4721602"/>
                <a:gd name="connsiteX1" fmla="*/ 914400 w 2567940"/>
                <a:gd name="connsiteY1" fmla="*/ 0 h 4721602"/>
                <a:gd name="connsiteX2" fmla="*/ 2567940 w 2567940"/>
                <a:gd name="connsiteY2" fmla="*/ 4675882 h 4721602"/>
                <a:gd name="connsiteX3" fmla="*/ 0 w 2567940"/>
                <a:gd name="connsiteY3" fmla="*/ 4721602 h 4721602"/>
                <a:gd name="connsiteX4" fmla="*/ 0 w 2567940"/>
                <a:gd name="connsiteY4" fmla="*/ 0 h 4721602"/>
                <a:gd name="connsiteX0" fmla="*/ 0 w 2567940"/>
                <a:gd name="connsiteY0" fmla="*/ 0 h 4683502"/>
                <a:gd name="connsiteX1" fmla="*/ 914400 w 2567940"/>
                <a:gd name="connsiteY1" fmla="*/ 0 h 4683502"/>
                <a:gd name="connsiteX2" fmla="*/ 2567940 w 2567940"/>
                <a:gd name="connsiteY2" fmla="*/ 4675882 h 4683502"/>
                <a:gd name="connsiteX3" fmla="*/ 1859280 w 2567940"/>
                <a:gd name="connsiteY3" fmla="*/ 4683502 h 4683502"/>
                <a:gd name="connsiteX4" fmla="*/ 0 w 2567940"/>
                <a:gd name="connsiteY4" fmla="*/ 0 h 4683502"/>
                <a:gd name="connsiteX0" fmla="*/ 0 w 2567940"/>
                <a:gd name="connsiteY0" fmla="*/ 0 h 4675882"/>
                <a:gd name="connsiteX1" fmla="*/ 914400 w 2567940"/>
                <a:gd name="connsiteY1" fmla="*/ 0 h 4675882"/>
                <a:gd name="connsiteX2" fmla="*/ 2567940 w 2567940"/>
                <a:gd name="connsiteY2" fmla="*/ 4675882 h 4675882"/>
                <a:gd name="connsiteX3" fmla="*/ 1623060 w 2567940"/>
                <a:gd name="connsiteY3" fmla="*/ 4622542 h 4675882"/>
                <a:gd name="connsiteX4" fmla="*/ 0 w 2567940"/>
                <a:gd name="connsiteY4" fmla="*/ 0 h 4675882"/>
                <a:gd name="connsiteX0" fmla="*/ 0 w 2590800"/>
                <a:gd name="connsiteY0" fmla="*/ 0 h 4721602"/>
                <a:gd name="connsiteX1" fmla="*/ 914400 w 2590800"/>
                <a:gd name="connsiteY1" fmla="*/ 0 h 4721602"/>
                <a:gd name="connsiteX2" fmla="*/ 2590800 w 2590800"/>
                <a:gd name="connsiteY2" fmla="*/ 4721602 h 4721602"/>
                <a:gd name="connsiteX3" fmla="*/ 1623060 w 2590800"/>
                <a:gd name="connsiteY3" fmla="*/ 4622542 h 4721602"/>
                <a:gd name="connsiteX4" fmla="*/ 0 w 2590800"/>
                <a:gd name="connsiteY4" fmla="*/ 0 h 472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4721602">
                  <a:moveTo>
                    <a:pt x="0" y="0"/>
                  </a:moveTo>
                  <a:lnTo>
                    <a:pt x="914400" y="0"/>
                  </a:lnTo>
                  <a:lnTo>
                    <a:pt x="2590800" y="4721602"/>
                  </a:lnTo>
                  <a:lnTo>
                    <a:pt x="1623060" y="4622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  <a:effectLst>
              <a:outerShdw blurRad="63500" sx="124000" sy="124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4192E7F-B60B-4131-8ACA-23870976882F}"/>
              </a:ext>
            </a:extLst>
          </p:cNvPr>
          <p:cNvSpPr txBox="1"/>
          <p:nvPr/>
        </p:nvSpPr>
        <p:spPr>
          <a:xfrm>
            <a:off x="6355080" y="2397497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01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팀원 정보 및 업무 분담 내역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E3E86B-35F8-466C-BA23-8B6C21F2CC36}"/>
              </a:ext>
            </a:extLst>
          </p:cNvPr>
          <p:cNvCxnSpPr/>
          <p:nvPr/>
        </p:nvCxnSpPr>
        <p:spPr>
          <a:xfrm>
            <a:off x="6474684" y="2138474"/>
            <a:ext cx="2777924" cy="0"/>
          </a:xfrm>
          <a:prstGeom prst="line">
            <a:avLst/>
          </a:prstGeom>
          <a:ln w="38100">
            <a:solidFill>
              <a:srgbClr val="B106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BE2071F-B745-4CDB-A4AD-0F52E4DF1135}"/>
              </a:ext>
            </a:extLst>
          </p:cNvPr>
          <p:cNvSpPr txBox="1"/>
          <p:nvPr/>
        </p:nvSpPr>
        <p:spPr>
          <a:xfrm>
            <a:off x="6355080" y="2991215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02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목표 서비스 구현 및 실제 구현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D306AE-C15E-40F3-8B76-4446AEE07CD3}"/>
              </a:ext>
            </a:extLst>
          </p:cNvPr>
          <p:cNvSpPr txBox="1"/>
          <p:nvPr/>
        </p:nvSpPr>
        <p:spPr>
          <a:xfrm>
            <a:off x="6355080" y="3584933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모델링 구조</a:t>
            </a:r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(ERD +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컴포넌트</a:t>
            </a:r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E30417-4ECA-470E-8F9F-3A27E9CF0173}"/>
              </a:ext>
            </a:extLst>
          </p:cNvPr>
          <p:cNvSpPr txBox="1"/>
          <p:nvPr/>
        </p:nvSpPr>
        <p:spPr>
          <a:xfrm>
            <a:off x="6355080" y="4178651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04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기능 설명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30417-4ECA-470E-8F9F-3A27E9CF0173}"/>
              </a:ext>
            </a:extLst>
          </p:cNvPr>
          <p:cNvSpPr txBox="1"/>
          <p:nvPr/>
        </p:nvSpPr>
        <p:spPr>
          <a:xfrm>
            <a:off x="6355080" y="4733152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05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실제 적용 화면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E30417-4ECA-470E-8F9F-3A27E9CF0173}"/>
              </a:ext>
            </a:extLst>
          </p:cNvPr>
          <p:cNvSpPr txBox="1"/>
          <p:nvPr/>
        </p:nvSpPr>
        <p:spPr>
          <a:xfrm>
            <a:off x="6355080" y="5287654"/>
            <a:ext cx="499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06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추천 알고리즘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E63CDC-D236-4211-92F6-7E6E23BFF4DE}"/>
              </a:ext>
            </a:extLst>
          </p:cNvPr>
          <p:cNvGrpSpPr/>
          <p:nvPr/>
        </p:nvGrpSpPr>
        <p:grpSpPr>
          <a:xfrm>
            <a:off x="0" y="0"/>
            <a:ext cx="4598289" cy="6886857"/>
            <a:chOff x="0" y="0"/>
            <a:chExt cx="4693920" cy="66938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04D76-9C3B-4991-855B-AF59A27057FA}"/>
                </a:ext>
              </a:extLst>
            </p:cNvPr>
            <p:cNvSpPr/>
            <p:nvPr/>
          </p:nvSpPr>
          <p:spPr>
            <a:xfrm>
              <a:off x="0" y="0"/>
              <a:ext cx="4693920" cy="66095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220159-1220-4C78-A192-87C0C254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2557"/>
              <a:ext cx="3656265" cy="6361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86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445 -4.44444E-6 L 3.125E-6 -4.44444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5" grpId="0"/>
      <p:bldP spid="36" grpId="0"/>
      <p:bldP spid="37" grpId="0"/>
      <p:bldP spid="17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6492112" y="2013901"/>
            <a:ext cx="5352101" cy="3604708"/>
            <a:chOff x="354217" y="2013902"/>
            <a:chExt cx="5352101" cy="360470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Profile </a:t>
                </a:r>
                <a:r>
                  <a:rPr lang="en-US" altLang="ko-KR" sz="2000" dirty="0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1) </a:t>
                </a:r>
                <a:r>
                  <a:rPr lang="en-US" altLang="ko-KR" sz="2000" dirty="0" err="1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GenreList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9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B3C0AC03-DFFE-557B-D638-7F27E5F21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17" y="2722728"/>
              <a:ext cx="5352100" cy="289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Actor – Detail / Profile - </a:t>
            </a:r>
            <a:r>
              <a:rPr lang="en-US" altLang="ko-KR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GenreSelectList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1352" y="2013902"/>
            <a:ext cx="5364966" cy="3604707"/>
            <a:chOff x="341352" y="2013902"/>
            <a:chExt cx="5364966" cy="360470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DETAIL) Actor </a:t>
                </a:r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Detail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2D42FDD9-3009-2424-580D-E4503FD0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52" y="2715191"/>
              <a:ext cx="5364965" cy="2903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03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5681" y="2028109"/>
            <a:ext cx="5352101" cy="3748671"/>
            <a:chOff x="354217" y="2013902"/>
            <a:chExt cx="5352101" cy="37486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Profile </a:t>
                </a:r>
                <a:r>
                  <a:rPr lang="en-US" altLang="ko-KR" sz="2000" dirty="0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3) </a:t>
                </a:r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Like</a:t>
                </a:r>
                <a:r>
                  <a:rPr lang="ko-KR" altLang="en-US" sz="2000" dirty="0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 </a:t>
                </a:r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Actor/Director + Review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BAD065B6-9C3A-01E0-42CC-BBF0005C9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6" t="20432" r="13851" b="6576"/>
            <a:stretch/>
          </p:blipFill>
          <p:spPr bwMode="auto">
            <a:xfrm>
              <a:off x="354217" y="2722727"/>
              <a:ext cx="5352100" cy="3039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354217" y="2013902"/>
            <a:ext cx="5364967" cy="3632022"/>
            <a:chOff x="6485680" y="2013902"/>
            <a:chExt cx="5364967" cy="363202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Profile </a:t>
              </a:r>
              <a:r>
                <a:rPr lang="en-US" altLang="ko-KR" sz="20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2) </a:t>
              </a:r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like Movie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43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0FF44DBC-5E25-2E2C-9E34-BC42703EA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7" t="-333" r="9122" b="20911"/>
            <a:stretch/>
          </p:blipFill>
          <p:spPr bwMode="auto">
            <a:xfrm>
              <a:off x="6485680" y="2606363"/>
              <a:ext cx="5364967" cy="303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513218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Profile – Like Movie / Actor / Director + Review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192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54216" y="2013902"/>
            <a:ext cx="5352101" cy="3604707"/>
            <a:chOff x="354217" y="2013902"/>
            <a:chExt cx="5352101" cy="360470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7" y="2013902"/>
              <a:ext cx="5352101" cy="3604707"/>
              <a:chOff x="420067" y="2013902"/>
              <a:chExt cx="4968168" cy="360470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Community - List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9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IMG</a:t>
                </a:r>
                <a:endPara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09539D-5031-6C0D-FB6A-1A42EA91E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736" t="5728" r="15177" b="19529"/>
            <a:stretch/>
          </p:blipFill>
          <p:spPr>
            <a:xfrm>
              <a:off x="354217" y="2721438"/>
              <a:ext cx="5351929" cy="2895882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6485681" y="2028109"/>
            <a:ext cx="5426919" cy="3604707"/>
            <a:chOff x="6485681" y="2013902"/>
            <a:chExt cx="5426919" cy="3604707"/>
          </a:xfrm>
        </p:grpSpPr>
        <p:sp>
          <p:nvSpPr>
            <p:cNvPr id="27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485681" y="2013902"/>
              <a:ext cx="5426919" cy="3604707"/>
              <a:chOff x="6485681" y="2013902"/>
              <a:chExt cx="5426919" cy="360470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B37CD9-07EF-4D6F-A189-C64A8550759F}"/>
                  </a:ext>
                </a:extLst>
              </p:cNvPr>
              <p:cNvSpPr/>
              <p:nvPr/>
            </p:nvSpPr>
            <p:spPr>
              <a:xfrm>
                <a:off x="6485682" y="2013902"/>
                <a:ext cx="5352100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Community-detail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0D1E5196-3EEC-9E06-16C9-0FF325F96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8" t="5167" r="18537" b="35509"/>
              <a:stretch/>
            </p:blipFill>
            <p:spPr bwMode="auto">
              <a:xfrm>
                <a:off x="6485681" y="2722727"/>
                <a:ext cx="5426919" cy="2895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Community – List / Detail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686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54216" y="2008172"/>
            <a:ext cx="5352102" cy="3609148"/>
            <a:chOff x="6485680" y="2013902"/>
            <a:chExt cx="5352102" cy="360914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New Review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28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IMG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126098B-A471-8AB1-683D-59AE48ADF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45"/>
            <a:stretch/>
          </p:blipFill>
          <p:spPr>
            <a:xfrm>
              <a:off x="6485680" y="2727169"/>
              <a:ext cx="5352100" cy="289588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HOPPANG PPT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CAEAE-5069-4DE0-BBB8-227B290B9E10}"/>
              </a:ext>
            </a:extLst>
          </p:cNvPr>
          <p:cNvSpPr txBox="1"/>
          <p:nvPr/>
        </p:nvSpPr>
        <p:spPr>
          <a:xfrm>
            <a:off x="354218" y="1239391"/>
            <a:ext cx="494190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Community – New / Edit</a:t>
            </a:r>
            <a:endParaRPr lang="ko-KR" altLang="en-US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85509" y="2013902"/>
            <a:ext cx="5352273" cy="3604707"/>
            <a:chOff x="6485509" y="2013902"/>
            <a:chExt cx="5352273" cy="360470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B37CD9-07EF-4D6F-A189-C64A8550759F}"/>
                </a:ext>
              </a:extLst>
            </p:cNvPr>
            <p:cNvSpPr/>
            <p:nvPr/>
          </p:nvSpPr>
          <p:spPr>
            <a:xfrm>
              <a:off x="6485682" y="2013902"/>
              <a:ext cx="5352100" cy="461664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Edit Review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2E22A77-485D-40F2-89A3-FD8F1079ECC3}"/>
                </a:ext>
              </a:extLst>
            </p:cNvPr>
            <p:cNvSpPr/>
            <p:nvPr/>
          </p:nvSpPr>
          <p:spPr>
            <a:xfrm>
              <a:off x="6485681" y="2722727"/>
              <a:ext cx="5352100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IMG</a:t>
              </a:r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773CB9-1F7B-B315-A1B0-F6928F1C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509" y="2721439"/>
              <a:ext cx="5352271" cy="2895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69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 lying on sofa infront of TV">
            <a:extLst>
              <a:ext uri="{FF2B5EF4-FFF2-40B4-BE49-F238E27FC236}">
                <a16:creationId xmlns:a16="http://schemas.microsoft.com/office/drawing/2014/main" id="{1731E7DD-254B-4212-962E-FF81A09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24516" cy="68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250C8-A463-410B-B383-35E9F57FC492}"/>
              </a:ext>
            </a:extLst>
          </p:cNvPr>
          <p:cNvSpPr txBox="1"/>
          <p:nvPr/>
        </p:nvSpPr>
        <p:spPr>
          <a:xfrm>
            <a:off x="5475533" y="2841780"/>
            <a:ext cx="607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추천 알고리즘</a:t>
            </a:r>
            <a:endParaRPr lang="ko-KR" altLang="en-US" sz="3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566444-A08C-4CCD-8945-A43EB0763C50}"/>
              </a:ext>
            </a:extLst>
          </p:cNvPr>
          <p:cNvCxnSpPr>
            <a:cxnSpLocks/>
          </p:cNvCxnSpPr>
          <p:nvPr/>
        </p:nvCxnSpPr>
        <p:spPr>
          <a:xfrm>
            <a:off x="5475533" y="3783629"/>
            <a:ext cx="4823236" cy="0"/>
          </a:xfrm>
          <a:prstGeom prst="line">
            <a:avLst/>
          </a:prstGeom>
          <a:ln w="38100">
            <a:solidFill>
              <a:srgbClr val="B106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처리 1"/>
          <p:cNvSpPr/>
          <p:nvPr/>
        </p:nvSpPr>
        <p:spPr>
          <a:xfrm>
            <a:off x="1710047" y="1555668"/>
            <a:ext cx="997527" cy="35625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7" y="1663516"/>
            <a:ext cx="902525" cy="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420066" y="1239391"/>
            <a:ext cx="4876059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RECOMMENDATIONS 1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</a:t>
            </a:r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추천 알고리즘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98104" y="1855884"/>
            <a:ext cx="3595190" cy="3554381"/>
            <a:chOff x="4298104" y="1855884"/>
            <a:chExt cx="3595190" cy="355438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93C73CC-8EDB-42F3-A8CA-B76132741973}"/>
                </a:ext>
              </a:extLst>
            </p:cNvPr>
            <p:cNvSpPr/>
            <p:nvPr/>
          </p:nvSpPr>
          <p:spPr>
            <a:xfrm>
              <a:off x="4298707" y="1855884"/>
              <a:ext cx="3594587" cy="495492"/>
            </a:xfrm>
            <a:prstGeom prst="roundRect">
              <a:avLst>
                <a:gd name="adj" fmla="val 0"/>
              </a:avLst>
            </a:prstGeom>
            <a:solidFill>
              <a:srgbClr val="B10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LIKE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F121337-E708-4B47-850B-547A3D4E73DA}"/>
                </a:ext>
              </a:extLst>
            </p:cNvPr>
            <p:cNvSpPr/>
            <p:nvPr/>
          </p:nvSpPr>
          <p:spPr>
            <a:xfrm>
              <a:off x="4298104" y="2514383"/>
              <a:ext cx="3594587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특정 영화에 </a:t>
              </a:r>
              <a:r>
                <a:rPr lang="ko-KR" altLang="en-US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좋아요를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누르면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해당 영화의 장르에 </a:t>
              </a:r>
              <a:r>
                <a:rPr lang="ko-KR" altLang="en-US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가산점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부여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marL="285750" indent="-285750" algn="ctr">
                <a:buFont typeface="Symbol" panose="05050102010706020507" pitchFamily="18" charset="2"/>
                <a:buChar char="Þ"/>
              </a:pPr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Genre Score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에 적용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(</a:t>
              </a:r>
              <a:r>
                <a:rPr lang="ko-KR" altLang="en-US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비선호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장르 제외</a:t>
              </a:r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)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76140" y="1855884"/>
            <a:ext cx="3595793" cy="3554381"/>
            <a:chOff x="8176140" y="1855884"/>
            <a:chExt cx="3595793" cy="355438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C4DB326-134E-4CF8-9290-C730F73DB3DF}"/>
                </a:ext>
              </a:extLst>
            </p:cNvPr>
            <p:cNvSpPr/>
            <p:nvPr/>
          </p:nvSpPr>
          <p:spPr>
            <a:xfrm>
              <a:off x="8177346" y="1855884"/>
              <a:ext cx="3594587" cy="495492"/>
            </a:xfrm>
            <a:prstGeom prst="roundRect">
              <a:avLst>
                <a:gd name="adj" fmla="val 0"/>
              </a:avLst>
            </a:prstGeom>
            <a:solidFill>
              <a:srgbClr val="B10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Genre_Score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02914B0-013C-4927-83B1-1C19149EA7C9}"/>
                </a:ext>
              </a:extLst>
            </p:cNvPr>
            <p:cNvSpPr/>
            <p:nvPr/>
          </p:nvSpPr>
          <p:spPr>
            <a:xfrm>
              <a:off x="8176140" y="2514383"/>
              <a:ext cx="3594587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각 영화가 가진 장르의 점수를 합산</a:t>
              </a:r>
              <a:endPara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=&gt; 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내림차순으로 </a:t>
              </a:r>
              <a:r>
                <a:rPr lang="en-US" altLang="ko-KR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20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개의 영화 추천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0067" y="1855884"/>
            <a:ext cx="3594587" cy="3554381"/>
            <a:chOff x="420067" y="1855884"/>
            <a:chExt cx="3594587" cy="35543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3A1110-65A0-4A9F-AF9A-971BE1882E55}"/>
                </a:ext>
              </a:extLst>
            </p:cNvPr>
            <p:cNvSpPr/>
            <p:nvPr/>
          </p:nvSpPr>
          <p:spPr>
            <a:xfrm>
              <a:off x="420067" y="1855884"/>
              <a:ext cx="3594587" cy="495492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Don’t </a:t>
              </a:r>
              <a:r>
                <a:rPr lang="en-US" altLang="ko-KR" sz="20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Recommend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D48A530-4326-4676-8E58-8CA84B81E051}"/>
                </a:ext>
              </a:extLst>
            </p:cNvPr>
            <p:cNvSpPr/>
            <p:nvPr/>
          </p:nvSpPr>
          <p:spPr>
            <a:xfrm>
              <a:off x="420067" y="2514383"/>
              <a:ext cx="3594587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프로필에서 </a:t>
              </a:r>
              <a:r>
                <a:rPr lang="ko-KR" altLang="en-US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비선호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장르 설정 시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선택된 장르에 음수 값 부여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en-US" altLang="ko-KR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=&gt; Genre Score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에 적용</a:t>
              </a:r>
            </a:p>
            <a:p>
              <a:pPr algn="ctr"/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7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420066" y="1239391"/>
            <a:ext cx="4876059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RECOMMENDATIONS 2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</a:t>
            </a:r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추천 알고리즘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54744" y="1855884"/>
            <a:ext cx="3595190" cy="3554381"/>
            <a:chOff x="4298104" y="1855884"/>
            <a:chExt cx="3595190" cy="355438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93C73CC-8EDB-42F3-A8CA-B76132741973}"/>
                </a:ext>
              </a:extLst>
            </p:cNvPr>
            <p:cNvSpPr/>
            <p:nvPr/>
          </p:nvSpPr>
          <p:spPr>
            <a:xfrm>
              <a:off x="4298707" y="1855884"/>
              <a:ext cx="3594587" cy="495492"/>
            </a:xfrm>
            <a:prstGeom prst="roundRect">
              <a:avLst>
                <a:gd name="adj" fmla="val 0"/>
              </a:avLst>
            </a:prstGeom>
            <a:solidFill>
              <a:srgbClr val="B10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Director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F121337-E708-4B47-850B-547A3D4E73DA}"/>
                </a:ext>
              </a:extLst>
            </p:cNvPr>
            <p:cNvSpPr/>
            <p:nvPr/>
          </p:nvSpPr>
          <p:spPr>
            <a:xfrm>
              <a:off x="4298104" y="2514383"/>
              <a:ext cx="3594587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유저가 </a:t>
              </a:r>
              <a:r>
                <a:rPr lang="ko-KR" altLang="en-US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좋아요를</a:t>
              </a:r>
              <a:r>
                <a:rPr lang="ko-KR" altLang="en-US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눌러 표시한 </a:t>
              </a:r>
              <a:endPara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해당 감독의 </a:t>
              </a:r>
              <a:r>
                <a:rPr lang="ko-KR" altLang="en-US" dirty="0" err="1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연출작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추천</a:t>
              </a:r>
              <a:endPara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36791" y="1855884"/>
            <a:ext cx="3594587" cy="3554381"/>
            <a:chOff x="420067" y="1855884"/>
            <a:chExt cx="3594587" cy="35543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3A1110-65A0-4A9F-AF9A-971BE1882E55}"/>
                </a:ext>
              </a:extLst>
            </p:cNvPr>
            <p:cNvSpPr/>
            <p:nvPr/>
          </p:nvSpPr>
          <p:spPr>
            <a:xfrm>
              <a:off x="420067" y="1855884"/>
              <a:ext cx="3594587" cy="495492"/>
            </a:xfrm>
            <a:prstGeom prst="rect">
              <a:avLst/>
            </a:prstGeom>
            <a:solidFill>
              <a:srgbClr val="B10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Actor</a:t>
              </a:r>
              <a:endPara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D48A530-4326-4676-8E58-8CA84B81E051}"/>
                </a:ext>
              </a:extLst>
            </p:cNvPr>
            <p:cNvSpPr/>
            <p:nvPr/>
          </p:nvSpPr>
          <p:spPr>
            <a:xfrm>
              <a:off x="420067" y="2514383"/>
              <a:ext cx="3594587" cy="289588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유저가 </a:t>
              </a:r>
              <a:r>
                <a:rPr lang="ko-KR" altLang="en-US" dirty="0" err="1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좋아요를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눌러 표시한</a:t>
              </a:r>
              <a:endPara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endPara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해당 배우의 </a:t>
              </a:r>
              <a:r>
                <a:rPr lang="ko-KR" altLang="en-US" dirty="0" err="1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출연작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추천</a:t>
              </a:r>
              <a:endPara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33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 lying on sofa infront of TV">
            <a:extLst>
              <a:ext uri="{FF2B5EF4-FFF2-40B4-BE49-F238E27FC236}">
                <a16:creationId xmlns:a16="http://schemas.microsoft.com/office/drawing/2014/main" id="{1731E7DD-254B-4212-962E-FF81A09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24516" cy="68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250C8-A463-410B-B383-35E9F57FC492}"/>
              </a:ext>
            </a:extLst>
          </p:cNvPr>
          <p:cNvSpPr txBox="1"/>
          <p:nvPr/>
        </p:nvSpPr>
        <p:spPr>
          <a:xfrm>
            <a:off x="5475533" y="2841780"/>
            <a:ext cx="607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질의응답</a:t>
            </a:r>
            <a:endParaRPr lang="ko-KR" altLang="en-US" sz="36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566444-A08C-4CCD-8945-A43EB0763C50}"/>
              </a:ext>
            </a:extLst>
          </p:cNvPr>
          <p:cNvCxnSpPr>
            <a:cxnSpLocks/>
          </p:cNvCxnSpPr>
          <p:nvPr/>
        </p:nvCxnSpPr>
        <p:spPr>
          <a:xfrm>
            <a:off x="5475533" y="3783629"/>
            <a:ext cx="4823236" cy="0"/>
          </a:xfrm>
          <a:prstGeom prst="line">
            <a:avLst/>
          </a:prstGeom>
          <a:ln w="38100">
            <a:solidFill>
              <a:srgbClr val="B106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처리 1"/>
          <p:cNvSpPr/>
          <p:nvPr/>
        </p:nvSpPr>
        <p:spPr>
          <a:xfrm>
            <a:off x="1710047" y="1555668"/>
            <a:ext cx="997527" cy="35625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7" y="1663516"/>
            <a:ext cx="902525" cy="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260DE-386A-416C-B798-8324910B91D1}"/>
              </a:ext>
            </a:extLst>
          </p:cNvPr>
          <p:cNvSpPr txBox="1"/>
          <p:nvPr/>
        </p:nvSpPr>
        <p:spPr>
          <a:xfrm>
            <a:off x="3625046" y="2379273"/>
            <a:ext cx="4941908" cy="1323439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2360"/>
              </a:avLst>
            </a:prstTxWarp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5C36B"/>
                </a:solidFill>
                <a:effectLst>
                  <a:outerShdw blurRad="38100" dist="38100" dir="2700000" sx="101000" sy="101000" algn="tl">
                    <a:srgbClr val="4C7430">
                      <a:alpha val="93725"/>
                    </a:srgbClr>
                  </a:outerShdw>
                  <a:reflection stA="45000" endPos="0" dist="50800" dir="5400000" sy="-100000" algn="bl" rotWithShape="0"/>
                </a:effectLst>
                <a:ea typeface="Kozuka Gothic Pro B" panose="020B0800000000000000" pitchFamily="34" charset="-128"/>
                <a:cs typeface="Noto Sans ExtBd" panose="020B0902040504020204" pitchFamily="34"/>
              </a:rPr>
              <a:t>VUEFLIX</a:t>
            </a:r>
            <a:endParaRPr lang="ko-KR" altLang="en-US" sz="7200" b="1" dirty="0">
              <a:solidFill>
                <a:srgbClr val="35C36B"/>
              </a:solidFill>
              <a:effectLst>
                <a:outerShdw blurRad="38100" dist="38100" dir="2700000" sx="101000" sy="101000" algn="tl">
                  <a:srgbClr val="4C7430">
                    <a:alpha val="93725"/>
                  </a:srgbClr>
                </a:outerShdw>
                <a:reflection stA="45000" endPos="0" dist="50800" dir="5400000" sy="-100000" algn="bl" rotWithShape="0"/>
              </a:effectLst>
              <a:cs typeface="Noto Sans ExtBd" panose="020B09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63D98-B09F-456B-A48F-8E5ACF2E609B}"/>
              </a:ext>
            </a:extLst>
          </p:cNvPr>
          <p:cNvSpPr txBox="1"/>
          <p:nvPr/>
        </p:nvSpPr>
        <p:spPr>
          <a:xfrm>
            <a:off x="3369653" y="3933558"/>
            <a:ext cx="545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애효</a:t>
            </a:r>
            <a:r>
              <a:rPr lang="en-US" altLang="ko-KR" sz="2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영화 다 봤다</a:t>
            </a:r>
            <a:r>
              <a:rPr lang="en-US" altLang="ko-KR" sz="28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~</a:t>
            </a:r>
            <a:endParaRPr lang="ko-KR" altLang="en-US" sz="28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180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809E34-1024-A7C4-BAEB-30AD02744A2D}"/>
              </a:ext>
            </a:extLst>
          </p:cNvPr>
          <p:cNvGrpSpPr/>
          <p:nvPr/>
        </p:nvGrpSpPr>
        <p:grpSpPr>
          <a:xfrm>
            <a:off x="2593902" y="1192914"/>
            <a:ext cx="7004195" cy="4472172"/>
            <a:chOff x="3342942" y="1232321"/>
            <a:chExt cx="7004195" cy="4472172"/>
          </a:xfrm>
        </p:grpSpPr>
        <p:sp>
          <p:nvSpPr>
            <p:cNvPr id="2" name="TextBox 1"/>
            <p:cNvSpPr txBox="1"/>
            <p:nvPr/>
          </p:nvSpPr>
          <p:spPr>
            <a:xfrm>
              <a:off x="3457461" y="1232321"/>
              <a:ext cx="6889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>
                  <a:solidFill>
                    <a:prstClr val="white"/>
                  </a:solidFill>
                  <a:latin typeface="a시네마L" panose="02020600000000000000" pitchFamily="18" charset="-127"/>
                  <a:ea typeface="a시네마L" panose="02020600000000000000" pitchFamily="18" charset="-127"/>
                </a:rPr>
                <a:t>VUE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시네마L" panose="02020600000000000000" pitchFamily="18" charset="-127"/>
                  <a:ea typeface="a시네마L" panose="02020600000000000000" pitchFamily="18" charset="-127"/>
                </a:rPr>
                <a:t>FLIX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시네마L" panose="02020600000000000000" pitchFamily="18" charset="-127"/>
                  <a:ea typeface="a시네마L" panose="02020600000000000000" pitchFamily="18" charset="-127"/>
                </a:rPr>
                <a:t>를 시청할 프로필을 선택하세요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133673" y="5186908"/>
              <a:ext cx="1537253" cy="517585"/>
              <a:chOff x="4986607" y="5015458"/>
              <a:chExt cx="1537253" cy="517585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201414" y="5089584"/>
                <a:ext cx="1160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시작하기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4986607" y="5015458"/>
                <a:ext cx="1537253" cy="51758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096000" y="2292440"/>
              <a:ext cx="1612601" cy="2014822"/>
              <a:chOff x="5210644" y="1605591"/>
              <a:chExt cx="1612601" cy="2014822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5210644" y="1605591"/>
                <a:ext cx="1612601" cy="1582739"/>
                <a:chOff x="5210644" y="1605591"/>
                <a:chExt cx="1612601" cy="1582739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5210644" y="1605591"/>
                  <a:ext cx="1612601" cy="158273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5546872" y="2057076"/>
                  <a:ext cx="163902" cy="1639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6338054" y="2057076"/>
                  <a:ext cx="163902" cy="1639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26" name="원호 25"/>
                <p:cNvSpPr/>
                <p:nvPr/>
              </p:nvSpPr>
              <p:spPr>
                <a:xfrm rot="7666223">
                  <a:off x="5710953" y="1636939"/>
                  <a:ext cx="759125" cy="1004177"/>
                </a:xfrm>
                <a:prstGeom prst="arc">
                  <a:avLst/>
                </a:prstGeom>
                <a:ln w="47625" cap="rnd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5619458" y="3281859"/>
                <a:ext cx="9421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김애리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564925B-FA9C-2D24-0CF5-BE323CA82233}"/>
                </a:ext>
              </a:extLst>
            </p:cNvPr>
            <p:cNvGrpSpPr/>
            <p:nvPr/>
          </p:nvGrpSpPr>
          <p:grpSpPr>
            <a:xfrm>
              <a:off x="3342942" y="2292440"/>
              <a:ext cx="1612601" cy="2014822"/>
              <a:chOff x="3012244" y="2292440"/>
              <a:chExt cx="1612601" cy="2014822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012244" y="2292440"/>
                <a:ext cx="1612601" cy="1582739"/>
                <a:chOff x="5210644" y="1605591"/>
                <a:chExt cx="1612601" cy="1582739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5210644" y="1605591"/>
                  <a:ext cx="1612601" cy="15827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5546872" y="2057076"/>
                  <a:ext cx="163902" cy="1639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6338054" y="2057076"/>
                  <a:ext cx="163902" cy="1639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sp>
              <p:nvSpPr>
                <p:cNvPr id="33" name="원호 32"/>
                <p:cNvSpPr/>
                <p:nvPr/>
              </p:nvSpPr>
              <p:spPr>
                <a:xfrm rot="7666223">
                  <a:off x="5710953" y="1636939"/>
                  <a:ext cx="759125" cy="1004177"/>
                </a:xfrm>
                <a:prstGeom prst="arc">
                  <a:avLst/>
                </a:prstGeom>
                <a:ln w="47625" cap="rnd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3421058" y="3968708"/>
                <a:ext cx="9421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고승효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3E2256C-32E2-2C58-700F-FA45BB776AA6}"/>
                </a:ext>
              </a:extLst>
            </p:cNvPr>
            <p:cNvGrpSpPr/>
            <p:nvPr/>
          </p:nvGrpSpPr>
          <p:grpSpPr>
            <a:xfrm>
              <a:off x="8647284" y="2556994"/>
              <a:ext cx="1282309" cy="1744011"/>
              <a:chOff x="9644188" y="2563251"/>
              <a:chExt cx="1282309" cy="1744011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ED8C393-F57D-7132-D02B-CA88AEC22707}"/>
                  </a:ext>
                </a:extLst>
              </p:cNvPr>
              <p:cNvGrpSpPr/>
              <p:nvPr/>
            </p:nvGrpSpPr>
            <p:grpSpPr>
              <a:xfrm>
                <a:off x="9764785" y="2563251"/>
                <a:ext cx="1041116" cy="1041116"/>
                <a:chOff x="9654593" y="2372317"/>
                <a:chExt cx="1318207" cy="1318207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82EFF711-C6C2-00A8-92C6-B003D1B35090}"/>
                    </a:ext>
                  </a:extLst>
                </p:cNvPr>
                <p:cNvSpPr/>
                <p:nvPr/>
              </p:nvSpPr>
              <p:spPr>
                <a:xfrm>
                  <a:off x="9654593" y="2372317"/>
                  <a:ext cx="1318207" cy="1318207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6A41CABB-E1A3-9A9F-D5AA-310D553B0D62}"/>
                    </a:ext>
                  </a:extLst>
                </p:cNvPr>
                <p:cNvGrpSpPr/>
                <p:nvPr/>
              </p:nvGrpSpPr>
              <p:grpSpPr>
                <a:xfrm>
                  <a:off x="9865208" y="2582932"/>
                  <a:ext cx="896976" cy="896976"/>
                  <a:chOff x="640413" y="1417432"/>
                  <a:chExt cx="1140619" cy="1140619"/>
                </a:xfrm>
                <a:solidFill>
                  <a:schemeClr val="tx1"/>
                </a:solidFill>
              </p:grpSpPr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C8C8DD53-C8B6-7898-072D-A8F06295CEB6}"/>
                      </a:ext>
                    </a:extLst>
                  </p:cNvPr>
                  <p:cNvSpPr/>
                  <p:nvPr/>
                </p:nvSpPr>
                <p:spPr>
                  <a:xfrm>
                    <a:off x="1043465" y="1417432"/>
                    <a:ext cx="334517" cy="11406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시네마L" panose="02020600000000000000" pitchFamily="18" charset="-127"/>
                      <a:ea typeface="a시네마L" panose="02020600000000000000" pitchFamily="18" charset="-127"/>
                    </a:endParaRPr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1FC93203-5C14-7A06-662A-3B8B856624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33047" y="1404749"/>
                    <a:ext cx="355352" cy="11406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시네마L" panose="02020600000000000000" pitchFamily="18" charset="-127"/>
                      <a:ea typeface="a시네마L" panose="02020600000000000000" pitchFamily="18" charset="-127"/>
                    </a:endParaRPr>
                  </a:p>
                </p:txBody>
              </p:sp>
            </p:grp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CE45EB-A212-3B52-1824-402E21DC18E7}"/>
                  </a:ext>
                </a:extLst>
              </p:cNvPr>
              <p:cNvSpPr txBox="1"/>
              <p:nvPr/>
            </p:nvSpPr>
            <p:spPr>
              <a:xfrm>
                <a:off x="9644188" y="3968708"/>
                <a:ext cx="1282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Add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Profile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</p:grp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5" y="270262"/>
            <a:ext cx="1434222" cy="39475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37631" y="4287257"/>
            <a:ext cx="2725142" cy="2229126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ko-KR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Front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영화</a:t>
            </a:r>
            <a:r>
              <a:rPr lang="en-US" altLang="ko-KR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추천 알고리즘</a:t>
            </a:r>
            <a:endParaRPr lang="en-US" altLang="ko-KR" sz="16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영화 </a:t>
            </a:r>
            <a:r>
              <a:rPr lang="ko-KR" altLang="en-US" sz="16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한줄평</a:t>
            </a:r>
            <a:endParaRPr lang="en-US" altLang="ko-KR" sz="16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커뮤니티 구현</a:t>
            </a:r>
            <a:endParaRPr lang="en-US" altLang="ko-KR" sz="16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싫어요 구현</a:t>
            </a:r>
            <a:endParaRPr lang="en-US" altLang="ko-KR" sz="16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just"/>
            <a:r>
              <a:rPr lang="en-US" altLang="ko-KR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Back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무비 구현</a:t>
            </a:r>
            <a:endParaRPr lang="en-US" altLang="ko-KR" sz="16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싫어요 구현</a:t>
            </a:r>
            <a:endParaRPr lang="ko-KR" altLang="en-US" sz="16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864260" y="4287257"/>
            <a:ext cx="2725142" cy="2229126"/>
          </a:xfrm>
          <a:prstGeom prst="round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ko-KR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Front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 기능 구현</a:t>
            </a:r>
            <a:endParaRPr lang="en-US" altLang="ko-KR" sz="1600" dirty="0" smtClean="0">
              <a:solidFill>
                <a:srgbClr val="FFC0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프로필 </a:t>
            </a:r>
            <a:r>
              <a:rPr lang="en-US" altLang="ko-KR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 accounts</a:t>
            </a:r>
            <a:endParaRPr lang="en-US" altLang="ko-KR" sz="1600" dirty="0">
              <a:solidFill>
                <a:srgbClr val="FFC0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Back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관리자 뷰 </a:t>
            </a:r>
            <a:r>
              <a:rPr lang="en-US" altLang="ko-KR" sz="1600" dirty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CRUD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Dumpdata</a:t>
            </a:r>
            <a:r>
              <a:rPr lang="en-US" altLang="ko-KR" sz="1600" dirty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가져오기</a:t>
            </a:r>
            <a:endParaRPr lang="en-US" altLang="ko-KR" sz="1600" dirty="0" smtClean="0">
              <a:solidFill>
                <a:srgbClr val="FFC0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커뮤니티 구현</a:t>
            </a:r>
            <a:endParaRPr lang="en-US" altLang="ko-KR" sz="1600" dirty="0" smtClean="0">
              <a:solidFill>
                <a:srgbClr val="FFC0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rgbClr val="FFC000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 구현</a:t>
            </a:r>
            <a:endParaRPr lang="en-US" altLang="ko-KR" sz="1600" dirty="0">
              <a:solidFill>
                <a:srgbClr val="FFC000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0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Popcorn Sno-Kones stall">
            <a:extLst>
              <a:ext uri="{FF2B5EF4-FFF2-40B4-BE49-F238E27FC236}">
                <a16:creationId xmlns:a16="http://schemas.microsoft.com/office/drawing/2014/main" id="{07838762-902C-4254-94AF-0264D8E9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4"/>
            <a:ext cx="12192000" cy="68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0" y="299133"/>
            <a:ext cx="566878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목표 서비스 구현 및 실제 구현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A93CE6-2BFC-484F-9A37-25215C963419}"/>
              </a:ext>
            </a:extLst>
          </p:cNvPr>
          <p:cNvSpPr txBox="1"/>
          <p:nvPr/>
        </p:nvSpPr>
        <p:spPr>
          <a:xfrm>
            <a:off x="701815" y="5368222"/>
            <a:ext cx="6030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영화 볼 때 </a:t>
            </a:r>
            <a:r>
              <a:rPr lang="ko-KR" altLang="en-US" sz="3200" b="1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팝콘은 필수</a:t>
            </a:r>
            <a:r>
              <a:rPr lang="en-US" altLang="ko-KR" sz="3200" b="1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!</a:t>
            </a:r>
            <a:endParaRPr lang="ko-KR" altLang="en-US" sz="3200" b="1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048D20-C597-4BC5-8B64-FCA25DA1388F}"/>
              </a:ext>
            </a:extLst>
          </p:cNvPr>
          <p:cNvSpPr/>
          <p:nvPr/>
        </p:nvSpPr>
        <p:spPr>
          <a:xfrm>
            <a:off x="805830" y="4442460"/>
            <a:ext cx="1297290" cy="41807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  재생</a:t>
            </a: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BF2F7C35-7A33-4105-9F9F-BB36D848A6B6}"/>
              </a:ext>
            </a:extLst>
          </p:cNvPr>
          <p:cNvSpPr/>
          <p:nvPr/>
        </p:nvSpPr>
        <p:spPr>
          <a:xfrm rot="5400000">
            <a:off x="1048297" y="4558786"/>
            <a:ext cx="215087" cy="1854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CF7518-A6E0-4862-9B7F-B53B9BFFBB01}"/>
              </a:ext>
            </a:extLst>
          </p:cNvPr>
          <p:cNvSpPr/>
          <p:nvPr/>
        </p:nvSpPr>
        <p:spPr>
          <a:xfrm>
            <a:off x="2372502" y="4442460"/>
            <a:ext cx="2479914" cy="41807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  내가 </a:t>
            </a:r>
            <a:r>
              <a:rPr lang="ko-KR" altLang="en-US" dirty="0" err="1"/>
              <a:t>찜한</a:t>
            </a:r>
            <a:r>
              <a:rPr lang="ko-KR" altLang="en-US" dirty="0"/>
              <a:t> 콘텐츠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22C954-0004-460B-B273-231638BEE089}"/>
              </a:ext>
            </a:extLst>
          </p:cNvPr>
          <p:cNvGrpSpPr/>
          <p:nvPr/>
        </p:nvGrpSpPr>
        <p:grpSpPr>
          <a:xfrm>
            <a:off x="2596134" y="4575278"/>
            <a:ext cx="154686" cy="152433"/>
            <a:chOff x="2554224" y="4542028"/>
            <a:chExt cx="209296" cy="20624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C6380B2-588D-4AB5-9378-A40A7E13BF5A}"/>
                </a:ext>
              </a:extLst>
            </p:cNvPr>
            <p:cNvCxnSpPr>
              <a:cxnSpLocks/>
            </p:cNvCxnSpPr>
            <p:nvPr/>
          </p:nvCxnSpPr>
          <p:spPr>
            <a:xfrm>
              <a:off x="2554224" y="4645152"/>
              <a:ext cx="209296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03ACF32-EFF4-48A8-A766-2F3F71DC76FE}"/>
                </a:ext>
              </a:extLst>
            </p:cNvPr>
            <p:cNvCxnSpPr>
              <a:cxnSpLocks/>
            </p:cNvCxnSpPr>
            <p:nvPr/>
          </p:nvCxnSpPr>
          <p:spPr>
            <a:xfrm>
              <a:off x="2655824" y="4542028"/>
              <a:ext cx="0" cy="206248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모서리가 둥근 직사각형 1"/>
          <p:cNvSpPr/>
          <p:nvPr/>
        </p:nvSpPr>
        <p:spPr>
          <a:xfrm>
            <a:off x="490330" y="914400"/>
            <a:ext cx="5269202" cy="3199628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초기 구상</a:t>
            </a:r>
            <a:endParaRPr lang="en-US" altLang="ko-KR" b="1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just"/>
            <a:endParaRPr lang="en-US" altLang="ko-KR" b="1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0. 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필수 구현 요소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Social login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구현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Movies – Popularity / </a:t>
            </a:r>
            <a:r>
              <a:rPr lang="en-US" altLang="ko-KR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NowPlaying</a:t>
            </a:r>
            <a:r>
              <a:rPr lang="en-US" altLang="ko-KR" dirty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 Upcoming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기반 리스트 출력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추천알고리즘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–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유저별</a:t>
            </a:r>
            <a:r>
              <a:rPr lang="ko-KR" altLang="en-US" dirty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 영화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싫어요 장르 선택 기반 추천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 알고리즘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–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배우별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감독별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영화 추천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한줄평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구현 및 자유게시판</a:t>
            </a:r>
            <a:endParaRPr lang="ko-KR" altLang="en-US" dirty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38984" y="870451"/>
            <a:ext cx="5269202" cy="3199628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실제 구현</a:t>
            </a:r>
            <a:endParaRPr lang="en-US" altLang="ko-KR" b="1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just"/>
            <a:endParaRPr lang="en-US" altLang="ko-KR" b="1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0. 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필수 구현 요소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Movies – Popularity </a:t>
            </a:r>
            <a:r>
              <a:rPr lang="ko-KR" altLang="en-US" dirty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기반 리스트 출력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추천알고리즘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좋아요 영화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+ 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싫어요 장르 선택 기반 추천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추천 알고리즘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–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배우별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/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감독별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영화 추천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영화별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한줄평</a:t>
            </a:r>
            <a:r>
              <a:rPr lang="ko-KR" altLang="en-US" dirty="0" smtClean="0">
                <a:solidFill>
                  <a:schemeClr val="tx1"/>
                </a:solidFill>
                <a:latin typeface="a시네마L" panose="02020600000000000000" pitchFamily="18" charset="-127"/>
                <a:ea typeface="a시네마L" panose="02020600000000000000" pitchFamily="18" charset="-127"/>
              </a:rPr>
              <a:t> 구현 및 자유게시판</a:t>
            </a:r>
            <a:endParaRPr lang="en-US" altLang="ko-KR" dirty="0" smtClean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marL="342900" indent="-342900" algn="just">
              <a:buAutoNum type="arabicPeriod"/>
            </a:pPr>
            <a:endParaRPr lang="ko-KR" altLang="en-US" dirty="0">
              <a:solidFill>
                <a:schemeClr val="tx1"/>
              </a:solidFill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1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0" y="299133"/>
            <a:ext cx="544454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모델링 구조</a:t>
            </a:r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(</a:t>
            </a:r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ERD)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  <a:p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61894" y="1130130"/>
            <a:ext cx="8922001" cy="5377548"/>
            <a:chOff x="1063130" y="1130131"/>
            <a:chExt cx="8922001" cy="53775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1063131" y="1130131"/>
              <a:ext cx="8922000" cy="5377548"/>
              <a:chOff x="420067" y="2013902"/>
              <a:chExt cx="4968168" cy="360470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000" dirty="0" smtClean="0">
                    <a:latin typeface="a시네마B" panose="02020600000000000000" pitchFamily="18" charset="-127"/>
                    <a:ea typeface="a시네마B" panose="02020600000000000000" pitchFamily="18" charset="-127"/>
                  </a:rPr>
                  <a:t>모델링 </a:t>
                </a:r>
                <a:r>
                  <a:rPr lang="en-US" altLang="ko-KR" sz="2000" dirty="0" smtClean="0">
                    <a:latin typeface="a시네마B" panose="02020600000000000000" pitchFamily="18" charset="-127"/>
                    <a:ea typeface="a시네마B" panose="02020600000000000000" pitchFamily="18" charset="-127"/>
                  </a:rPr>
                  <a:t>- ERD</a:t>
                </a:r>
                <a:endParaRPr lang="ko-KR" altLang="en-US" sz="2000" dirty="0">
                  <a:latin typeface="a시네마B" panose="02020600000000000000" pitchFamily="18" charset="-127"/>
                  <a:ea typeface="a시네마B" panose="02020600000000000000" pitchFamily="18" charset="-127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/>
                  <a:t>IMG</a:t>
                </a:r>
                <a:endParaRPr lang="ko-KR" altLang="en-US" dirty="0"/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91"/>
            <a:stretch/>
          </p:blipFill>
          <p:spPr>
            <a:xfrm>
              <a:off x="1063130" y="2187565"/>
              <a:ext cx="8922001" cy="4320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9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모델링 구조</a:t>
            </a:r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컴포넌트</a:t>
            </a:r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622829" y="1717020"/>
            <a:ext cx="4925664" cy="3805006"/>
            <a:chOff x="6485681" y="2013902"/>
            <a:chExt cx="4724625" cy="360470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36AC9E3-C49E-4975-8052-CBFD6BF45208}"/>
                </a:ext>
              </a:extLst>
            </p:cNvPr>
            <p:cNvGrpSpPr/>
            <p:nvPr/>
          </p:nvGrpSpPr>
          <p:grpSpPr>
            <a:xfrm>
              <a:off x="6485681" y="2013902"/>
              <a:ext cx="4724625" cy="3604707"/>
              <a:chOff x="6312062" y="2013902"/>
              <a:chExt cx="4968168" cy="360470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BB37CD9-07EF-4D6F-A189-C64A8550759F}"/>
                  </a:ext>
                </a:extLst>
              </p:cNvPr>
              <p:cNvSpPr/>
              <p:nvPr/>
            </p:nvSpPr>
            <p:spPr>
              <a:xfrm>
                <a:off x="6312063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 err="1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MovieDetailView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5" name="사각형: 둥근 모서리 35">
                <a:extLst>
                  <a:ext uri="{FF2B5EF4-FFF2-40B4-BE49-F238E27FC236}">
                    <a16:creationId xmlns:a16="http://schemas.microsoft.com/office/drawing/2014/main" id="{52E22A77-485D-40F2-89A3-FD8F1079ECC3}"/>
                  </a:ext>
                </a:extLst>
              </p:cNvPr>
              <p:cNvSpPr/>
              <p:nvPr/>
            </p:nvSpPr>
            <p:spPr>
              <a:xfrm>
                <a:off x="6312062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/>
                  <a:t>IMG</a:t>
                </a:r>
                <a:endParaRPr lang="ko-KR" altLang="en-US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78" r="428" b="69787"/>
            <a:stretch/>
          </p:blipFill>
          <p:spPr>
            <a:xfrm>
              <a:off x="6485681" y="2722727"/>
              <a:ext cx="4724625" cy="28909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528670" y="1712084"/>
            <a:ext cx="5152193" cy="3805006"/>
            <a:chOff x="354218" y="2013902"/>
            <a:chExt cx="4941908" cy="360470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354218" y="2013902"/>
              <a:ext cx="4941908" cy="3604707"/>
              <a:chOff x="420067" y="2013902"/>
              <a:chExt cx="4968168" cy="360470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 err="1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MovieListView</a:t>
                </a:r>
                <a:r>
                  <a:rPr lang="en-US" altLang="ko-KR" sz="2000" dirty="0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 / Recommendation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43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/>
                  <a:t>IMG</a:t>
                </a:r>
                <a:endParaRPr lang="ko-KR" altLang="en-US" dirty="0"/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" t="722" r="52483" b="69841"/>
            <a:stretch/>
          </p:blipFill>
          <p:spPr>
            <a:xfrm>
              <a:off x="354219" y="2722727"/>
              <a:ext cx="4941906" cy="2877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1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모델링 구조</a:t>
            </a:r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컴포넌트</a:t>
            </a:r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28670" y="1712084"/>
            <a:ext cx="5152193" cy="3830406"/>
            <a:chOff x="528670" y="1712084"/>
            <a:chExt cx="5152193" cy="383040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74FC863-D237-4FCA-8FBD-B408B8D33F6D}"/>
                </a:ext>
              </a:extLst>
            </p:cNvPr>
            <p:cNvGrpSpPr/>
            <p:nvPr/>
          </p:nvGrpSpPr>
          <p:grpSpPr>
            <a:xfrm>
              <a:off x="528670" y="1712084"/>
              <a:ext cx="5152193" cy="3805006"/>
              <a:chOff x="420067" y="2013902"/>
              <a:chExt cx="4968168" cy="360470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460BDD8-095C-4588-AE9D-8E9F27B737D9}"/>
                  </a:ext>
                </a:extLst>
              </p:cNvPr>
              <p:cNvSpPr/>
              <p:nvPr/>
            </p:nvSpPr>
            <p:spPr>
              <a:xfrm>
                <a:off x="420068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 err="1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CommunityListView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44" name="사각형: 둥근 모서리 32">
                <a:extLst>
                  <a:ext uri="{FF2B5EF4-FFF2-40B4-BE49-F238E27FC236}">
                    <a16:creationId xmlns:a16="http://schemas.microsoft.com/office/drawing/2014/main" id="{F8898FD6-DE4F-4411-9F2C-C6966CF43DD6}"/>
                  </a:ext>
                </a:extLst>
              </p:cNvPr>
              <p:cNvSpPr/>
              <p:nvPr/>
            </p:nvSpPr>
            <p:spPr>
              <a:xfrm>
                <a:off x="420067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/>
                  <a:t>IMG</a:t>
                </a:r>
                <a:endParaRPr lang="ko-KR" altLang="en-US" dirty="0"/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7" t="69784" r="52024" b="779"/>
            <a:stretch/>
          </p:blipFill>
          <p:spPr>
            <a:xfrm>
              <a:off x="531782" y="2460296"/>
              <a:ext cx="5149080" cy="308219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622828" y="1717020"/>
            <a:ext cx="4925665" cy="3805006"/>
            <a:chOff x="6622828" y="1717020"/>
            <a:chExt cx="4925665" cy="380500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6AC9E3-C49E-4975-8052-CBFD6BF45208}"/>
                </a:ext>
              </a:extLst>
            </p:cNvPr>
            <p:cNvGrpSpPr/>
            <p:nvPr/>
          </p:nvGrpSpPr>
          <p:grpSpPr>
            <a:xfrm>
              <a:off x="6622829" y="1717020"/>
              <a:ext cx="4925664" cy="3805006"/>
              <a:chOff x="6312062" y="2013902"/>
              <a:chExt cx="4968168" cy="3604707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BB37CD9-07EF-4D6F-A189-C64A8550759F}"/>
                  </a:ext>
                </a:extLst>
              </p:cNvPr>
              <p:cNvSpPr/>
              <p:nvPr/>
            </p:nvSpPr>
            <p:spPr>
              <a:xfrm>
                <a:off x="6312063" y="2013902"/>
                <a:ext cx="4968167" cy="461664"/>
              </a:xfrm>
              <a:prstGeom prst="rect">
                <a:avLst/>
              </a:prstGeom>
              <a:solidFill>
                <a:srgbClr val="B1060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 err="1" smtClean="0">
                    <a:latin typeface="a시네마L" panose="02020600000000000000" pitchFamily="18" charset="-127"/>
                    <a:ea typeface="a시네마L" panose="02020600000000000000" pitchFamily="18" charset="-127"/>
                  </a:rPr>
                  <a:t>ProfileView</a:t>
                </a:r>
                <a:endParaRPr lang="ko-KR" altLang="en-US" sz="2000" dirty="0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sp>
            <p:nvSpPr>
              <p:cNvPr id="37" name="사각형: 둥근 모서리 35">
                <a:extLst>
                  <a:ext uri="{FF2B5EF4-FFF2-40B4-BE49-F238E27FC236}">
                    <a16:creationId xmlns:a16="http://schemas.microsoft.com/office/drawing/2014/main" id="{52E22A77-485D-40F2-89A3-FD8F1079ECC3}"/>
                  </a:ext>
                </a:extLst>
              </p:cNvPr>
              <p:cNvSpPr/>
              <p:nvPr/>
            </p:nvSpPr>
            <p:spPr>
              <a:xfrm>
                <a:off x="6312062" y="2722727"/>
                <a:ext cx="4968167" cy="28958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/>
                  <a:t>IMG</a:t>
                </a:r>
                <a:endParaRPr lang="ko-KR" altLang="en-US" dirty="0"/>
              </a:p>
            </p:txBody>
          </p:sp>
        </p:grp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5" t="34286" r="593" b="35584"/>
            <a:stretch/>
          </p:blipFill>
          <p:spPr>
            <a:xfrm>
              <a:off x="6622828" y="2460296"/>
              <a:ext cx="4925663" cy="3039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 lying on sofa infront of TV">
            <a:extLst>
              <a:ext uri="{FF2B5EF4-FFF2-40B4-BE49-F238E27FC236}">
                <a16:creationId xmlns:a16="http://schemas.microsoft.com/office/drawing/2014/main" id="{1731E7DD-254B-4212-962E-FF81A096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24516" cy="68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4941908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250C8-A463-410B-B383-35E9F57FC492}"/>
              </a:ext>
            </a:extLst>
          </p:cNvPr>
          <p:cNvSpPr txBox="1"/>
          <p:nvPr/>
        </p:nvSpPr>
        <p:spPr>
          <a:xfrm>
            <a:off x="5475533" y="2841780"/>
            <a:ext cx="607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</a:t>
            </a:r>
            <a:r>
              <a:rPr lang="ko-KR" altLang="en-US" sz="36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기능 </a:t>
            </a:r>
            <a:r>
              <a:rPr lang="ko-KR" altLang="en-US" sz="36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설명</a:t>
            </a:r>
            <a:endParaRPr lang="ko-KR" altLang="en-US" sz="3600" dirty="0">
              <a:solidFill>
                <a:schemeClr val="bg1"/>
              </a:solidFill>
              <a:cs typeface="Noto Sans ExtBd" panose="020B0902040504020204" pitchFamily="34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566444-A08C-4CCD-8945-A43EB0763C50}"/>
              </a:ext>
            </a:extLst>
          </p:cNvPr>
          <p:cNvCxnSpPr>
            <a:cxnSpLocks/>
          </p:cNvCxnSpPr>
          <p:nvPr/>
        </p:nvCxnSpPr>
        <p:spPr>
          <a:xfrm>
            <a:off x="5475533" y="3783629"/>
            <a:ext cx="4823236" cy="0"/>
          </a:xfrm>
          <a:prstGeom prst="line">
            <a:avLst/>
          </a:prstGeom>
          <a:ln w="38100">
            <a:solidFill>
              <a:srgbClr val="B106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처리 1"/>
          <p:cNvSpPr/>
          <p:nvPr/>
        </p:nvSpPr>
        <p:spPr>
          <a:xfrm>
            <a:off x="1710047" y="1555668"/>
            <a:ext cx="997527" cy="35625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7" y="1663516"/>
            <a:ext cx="902525" cy="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D096D-81B3-474D-80F5-9FB4D8250614}"/>
              </a:ext>
            </a:extLst>
          </p:cNvPr>
          <p:cNvGrpSpPr/>
          <p:nvPr/>
        </p:nvGrpSpPr>
        <p:grpSpPr>
          <a:xfrm>
            <a:off x="354218" y="369404"/>
            <a:ext cx="451612" cy="319716"/>
            <a:chOff x="193040" y="127088"/>
            <a:chExt cx="700405" cy="49584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2CB7BB-2A7F-4071-88AE-1E981DA2DA73}"/>
                </a:ext>
              </a:extLst>
            </p:cNvPr>
            <p:cNvSpPr/>
            <p:nvPr/>
          </p:nvSpPr>
          <p:spPr>
            <a:xfrm>
              <a:off x="193040" y="1270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DA903E4-94CD-41B5-A40F-734F95832E55}"/>
                </a:ext>
              </a:extLst>
            </p:cNvPr>
            <p:cNvSpPr/>
            <p:nvPr/>
          </p:nvSpPr>
          <p:spPr>
            <a:xfrm>
              <a:off x="193040" y="5252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CC5A6C9-1483-4763-8444-F6867D8B6E25}"/>
                </a:ext>
              </a:extLst>
            </p:cNvPr>
            <p:cNvSpPr/>
            <p:nvPr/>
          </p:nvSpPr>
          <p:spPr>
            <a:xfrm>
              <a:off x="193040" y="326188"/>
              <a:ext cx="700405" cy="976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F8A81B-6481-4E1D-9E85-6718957C68CF}"/>
              </a:ext>
            </a:extLst>
          </p:cNvPr>
          <p:cNvSpPr/>
          <p:nvPr/>
        </p:nvSpPr>
        <p:spPr>
          <a:xfrm>
            <a:off x="611519" y="266553"/>
            <a:ext cx="326897" cy="326897"/>
          </a:xfrm>
          <a:prstGeom prst="roundRect">
            <a:avLst>
              <a:gd name="adj" fmla="val 46667"/>
            </a:avLst>
          </a:prstGeom>
          <a:solidFill>
            <a:srgbClr val="E30914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7E2D-F779-4518-AE1B-598CC08275A1}"/>
              </a:ext>
            </a:extLst>
          </p:cNvPr>
          <p:cNvSpPr txBox="1"/>
          <p:nvPr/>
        </p:nvSpPr>
        <p:spPr>
          <a:xfrm>
            <a:off x="412982" y="1239391"/>
            <a:ext cx="4883144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🎥 </a:t>
            </a:r>
            <a:r>
              <a:rPr lang="en-US" altLang="ko-KR" sz="20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Home - Movie List</a:t>
            </a:r>
            <a:endParaRPr lang="ko-KR" altLang="en-US" sz="20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81EB53-6E07-4C67-A34F-988C7C8AB20C}"/>
              </a:ext>
            </a:extLst>
          </p:cNvPr>
          <p:cNvGrpSpPr/>
          <p:nvPr/>
        </p:nvGrpSpPr>
        <p:grpSpPr>
          <a:xfrm>
            <a:off x="10697976" y="368496"/>
            <a:ext cx="288159" cy="290509"/>
            <a:chOff x="10697976" y="368496"/>
            <a:chExt cx="303399" cy="3058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B459621-910A-4D39-949E-8716D360E8D6}"/>
                </a:ext>
              </a:extLst>
            </p:cNvPr>
            <p:cNvSpPr/>
            <p:nvPr/>
          </p:nvSpPr>
          <p:spPr>
            <a:xfrm>
              <a:off x="10697976" y="368496"/>
              <a:ext cx="242440" cy="24244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5705B7-11E9-4FD7-83CE-691CF0AB72FF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904911" y="575431"/>
              <a:ext cx="96464" cy="989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D0A95-64C5-47E9-8F7C-E7E66EBC017F}"/>
              </a:ext>
            </a:extLst>
          </p:cNvPr>
          <p:cNvGrpSpPr/>
          <p:nvPr/>
        </p:nvGrpSpPr>
        <p:grpSpPr>
          <a:xfrm>
            <a:off x="11347878" y="454063"/>
            <a:ext cx="333582" cy="67649"/>
            <a:chOff x="3652520" y="454063"/>
            <a:chExt cx="363220" cy="736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97562AE-FB70-4D09-8CAE-50EC875511E0}"/>
                </a:ext>
              </a:extLst>
            </p:cNvPr>
            <p:cNvSpPr/>
            <p:nvPr/>
          </p:nvSpPr>
          <p:spPr>
            <a:xfrm>
              <a:off x="365252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FB8D02-A3D4-4330-A25A-36A6EC750DEE}"/>
                </a:ext>
              </a:extLst>
            </p:cNvPr>
            <p:cNvSpPr/>
            <p:nvPr/>
          </p:nvSpPr>
          <p:spPr>
            <a:xfrm>
              <a:off x="379730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C7488-D11E-4F22-A209-367035E162AA}"/>
                </a:ext>
              </a:extLst>
            </p:cNvPr>
            <p:cNvSpPr/>
            <p:nvPr/>
          </p:nvSpPr>
          <p:spPr>
            <a:xfrm>
              <a:off x="3942080" y="454063"/>
              <a:ext cx="73660" cy="736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E5B6D3-A8D1-4126-994E-1EB4632368A6}"/>
              </a:ext>
            </a:extLst>
          </p:cNvPr>
          <p:cNvSpPr txBox="1"/>
          <p:nvPr/>
        </p:nvSpPr>
        <p:spPr>
          <a:xfrm>
            <a:off x="1063131" y="299133"/>
            <a:ext cx="610956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Final-PJT -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구현 </a:t>
            </a:r>
            <a:r>
              <a:rPr lang="ko-KR" altLang="en-US" sz="2400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기능 </a:t>
            </a:r>
            <a:r>
              <a:rPr lang="ko-KR" altLang="en-US" sz="2400" dirty="0" smtClean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rPr>
              <a:t>설명</a:t>
            </a:r>
            <a:endParaRPr lang="ko-KR" altLang="en-US" sz="2400" dirty="0">
              <a:solidFill>
                <a:schemeClr val="bg1"/>
              </a:solidFill>
              <a:latin typeface="a시네마L" panose="02020600000000000000" pitchFamily="18" charset="-127"/>
              <a:ea typeface="a시네마L" panose="02020600000000000000" pitchFamily="18" charset="-127"/>
              <a:cs typeface="Noto Sans ExtBd" panose="020B0902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42679" y="2118094"/>
            <a:ext cx="2832236" cy="4065347"/>
            <a:chOff x="2854554" y="2087316"/>
            <a:chExt cx="2832236" cy="40653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CF622B-1CA8-4A02-B57C-EDC29FF3ABF1}"/>
                </a:ext>
              </a:extLst>
            </p:cNvPr>
            <p:cNvSpPr/>
            <p:nvPr/>
          </p:nvSpPr>
          <p:spPr>
            <a:xfrm>
              <a:off x="2854555" y="2087316"/>
              <a:ext cx="2641258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A00C72-1D5B-40AE-B5E8-7FFC7637B1D3}"/>
                </a:ext>
              </a:extLst>
            </p:cNvPr>
            <p:cNvSpPr txBox="1"/>
            <p:nvPr/>
          </p:nvSpPr>
          <p:spPr>
            <a:xfrm>
              <a:off x="2854555" y="5168939"/>
              <a:ext cx="2641258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Popular</a:t>
              </a:r>
              <a:r>
                <a:rPr lang="ko-KR" altLang="en-US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Movie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B589C9-5B22-491B-A68C-D81357FA4DD6}"/>
                </a:ext>
              </a:extLst>
            </p:cNvPr>
            <p:cNvSpPr txBox="1"/>
            <p:nvPr/>
          </p:nvSpPr>
          <p:spPr>
            <a:xfrm>
              <a:off x="2854554" y="5567888"/>
              <a:ext cx="2832236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Popularity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내림차순 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-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상위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20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개 출력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CC00C283-164B-52A7-4B00-D3845C3DD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339" y="2466584"/>
              <a:ext cx="1917691" cy="1884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656150" y="2118094"/>
            <a:ext cx="2832235" cy="4094964"/>
            <a:chOff x="6668025" y="2087316"/>
            <a:chExt cx="2832235" cy="40949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0B6A1A-6C49-47D6-8C5C-8F48671E229F}"/>
                </a:ext>
              </a:extLst>
            </p:cNvPr>
            <p:cNvSpPr/>
            <p:nvPr/>
          </p:nvSpPr>
          <p:spPr>
            <a:xfrm>
              <a:off x="6668026" y="2116933"/>
              <a:ext cx="2641258" cy="29306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3B9C31-2CBD-4A3D-90FE-905A7E3D2F11}"/>
                </a:ext>
              </a:extLst>
            </p:cNvPr>
            <p:cNvSpPr txBox="1"/>
            <p:nvPr/>
          </p:nvSpPr>
          <p:spPr>
            <a:xfrm>
              <a:off x="6668025" y="5198556"/>
              <a:ext cx="2832235" cy="36933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좋아요 </a:t>
              </a:r>
              <a:r>
                <a:rPr lang="ko-KR" altLang="en-US" dirty="0" err="1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한줄평</a:t>
              </a:r>
              <a:r>
                <a:rPr lang="ko-KR" altLang="en-US" dirty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개수 </a:t>
              </a:r>
              <a:r>
                <a:rPr lang="ko-KR" altLang="en-US" dirty="0" smtClean="0">
                  <a:solidFill>
                    <a:schemeClr val="bg1"/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제공</a:t>
              </a:r>
              <a:endParaRPr lang="ko-KR" altLang="en-US" dirty="0">
                <a:solidFill>
                  <a:schemeClr val="bg1"/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BF3D77-C94D-41A6-9D1E-617408735B3B}"/>
                </a:ext>
              </a:extLst>
            </p:cNvPr>
            <p:cNvSpPr txBox="1"/>
            <p:nvPr/>
          </p:nvSpPr>
          <p:spPr>
            <a:xfrm>
              <a:off x="6668026" y="5597505"/>
              <a:ext cx="2641258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사용자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기반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-</a:t>
              </a:r>
            </a:p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좋아요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한줄평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a시네마L" panose="02020600000000000000" pitchFamily="18" charset="-127"/>
                  <a:ea typeface="a시네마L" panose="02020600000000000000" pitchFamily="18" charset="-127"/>
                  <a:cs typeface="Noto Sans ExtBd" panose="020B0902040504020204" pitchFamily="34"/>
                </a:rPr>
                <a:t>개수 제공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a시네마L" panose="02020600000000000000" pitchFamily="18" charset="-127"/>
                <a:ea typeface="a시네마L" panose="02020600000000000000" pitchFamily="18" charset="-127"/>
                <a:cs typeface="Noto Sans ExtBd" panose="020B0902040504020204" pitchFamily="34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D20C00-954A-1C95-146A-7A4C9C045D56}"/>
                </a:ext>
              </a:extLst>
            </p:cNvPr>
            <p:cNvGrpSpPr/>
            <p:nvPr/>
          </p:nvGrpSpPr>
          <p:grpSpPr>
            <a:xfrm>
              <a:off x="6668026" y="2087316"/>
              <a:ext cx="2641258" cy="2930618"/>
              <a:chOff x="6260235" y="1768705"/>
              <a:chExt cx="2595156" cy="293061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9CB23B9-ABBB-C274-3E71-05FB6483C393}"/>
                  </a:ext>
                </a:extLst>
              </p:cNvPr>
              <p:cNvSpPr/>
              <p:nvPr/>
            </p:nvSpPr>
            <p:spPr>
              <a:xfrm>
                <a:off x="6260235" y="1768705"/>
                <a:ext cx="2595156" cy="293061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시네마L" panose="02020600000000000000" pitchFamily="18" charset="-127"/>
                  <a:ea typeface="a시네마L" panose="02020600000000000000" pitchFamily="18" charset="-127"/>
                </a:endParaRPr>
              </a:p>
            </p:txBody>
          </p:sp>
          <p:pic>
            <p:nvPicPr>
              <p:cNvPr id="43" name="Picture 10">
                <a:extLst>
                  <a:ext uri="{FF2B5EF4-FFF2-40B4-BE49-F238E27FC236}">
                    <a16:creationId xmlns:a16="http://schemas.microsoft.com/office/drawing/2014/main" id="{A6DF9463-1942-1852-668E-50EBA0F1D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3739" y="1801986"/>
                <a:ext cx="1743925" cy="1743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2">
                <a:extLst>
                  <a:ext uri="{FF2B5EF4-FFF2-40B4-BE49-F238E27FC236}">
                    <a16:creationId xmlns:a16="http://schemas.microsoft.com/office/drawing/2014/main" id="{6C579FED-B355-5769-FB38-B1D037D6E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8362" y="3093949"/>
                <a:ext cx="1468474" cy="1468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2628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620</Words>
  <Application>Microsoft Office PowerPoint</Application>
  <PresentationFormat>와이드스크린</PresentationFormat>
  <Paragraphs>220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a시네마L</vt:lpstr>
      <vt:lpstr>Kozuka Gothic Pro B</vt:lpstr>
      <vt:lpstr>Symbol</vt:lpstr>
      <vt:lpstr>a시네마B</vt:lpstr>
      <vt:lpstr>맑은 고딕</vt:lpstr>
      <vt:lpstr>Arial</vt:lpstr>
      <vt:lpstr>Noto Sans ExtBd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kimhyeonji</dc:creator>
  <cp:lastModifiedBy>고승효</cp:lastModifiedBy>
  <cp:revision>66</cp:revision>
  <dcterms:created xsi:type="dcterms:W3CDTF">2019-11-06T03:15:16Z</dcterms:created>
  <dcterms:modified xsi:type="dcterms:W3CDTF">2022-05-26T23:50:50Z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